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32" r:id="rId6"/>
    <p:sldMasterId id="2147483744" r:id="rId7"/>
    <p:sldMasterId id="2147483756" r:id="rId8"/>
    <p:sldMasterId id="2147483768" r:id="rId9"/>
  </p:sldMasterIdLst>
  <p:notesMasterIdLst>
    <p:notesMasterId r:id="rId24"/>
  </p:notesMasterIdLst>
  <p:sldIdLst>
    <p:sldId id="265" r:id="rId10"/>
    <p:sldId id="267" r:id="rId11"/>
    <p:sldId id="257" r:id="rId12"/>
    <p:sldId id="258" r:id="rId13"/>
    <p:sldId id="259" r:id="rId14"/>
    <p:sldId id="260" r:id="rId15"/>
    <p:sldId id="261" r:id="rId16"/>
    <p:sldId id="273" r:id="rId17"/>
    <p:sldId id="266" r:id="rId18"/>
    <p:sldId id="268" r:id="rId19"/>
    <p:sldId id="269" r:id="rId20"/>
    <p:sldId id="271" r:id="rId21"/>
    <p:sldId id="270" r:id="rId22"/>
    <p:sldId id="27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6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sng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u="sng"/>
              <a:t>DISTRIBUTION OF FEDERAL HOUSING SUBSIDIES ($$Billions)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sng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8917038039515889E-2"/>
          <c:y val="0.10653321178795085"/>
          <c:w val="0.48517660335860796"/>
          <c:h val="0.8696943083714353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Sheet1!$A$20:$A$23</c:f>
              <c:strCache>
                <c:ptCount val="4"/>
                <c:pt idx="0">
                  <c:v>Mortgage Interest Tax Deduction</c:v>
                </c:pt>
                <c:pt idx="1">
                  <c:v>Property Tax Deduction</c:v>
                </c:pt>
                <c:pt idx="2">
                  <c:v>Capital Gains Exclusion</c:v>
                </c:pt>
                <c:pt idx="3">
                  <c:v>Low-Income Housing Tax Credit Expense</c:v>
                </c:pt>
              </c:strCache>
            </c:strRef>
          </c:cat>
          <c:val>
            <c:numRef>
              <c:f>Sheet1!$B$20:$B$23</c:f>
              <c:numCache>
                <c:formatCode>"$"#,##0.00_);[Red]\("$"#,##0.00\)</c:formatCode>
                <c:ptCount val="4"/>
                <c:pt idx="0" formatCode="&quot;$&quot;#,##0_);[Red]\(&quot;$&quot;#,##0\)">
                  <c:v>101</c:v>
                </c:pt>
                <c:pt idx="1">
                  <c:v>25.2</c:v>
                </c:pt>
                <c:pt idx="2">
                  <c:v>45.9</c:v>
                </c:pt>
                <c:pt idx="3">
                  <c:v>6.7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538782228492626"/>
          <c:y val="0.13321233248867573"/>
          <c:w val="0.37555648764243454"/>
          <c:h val="0.678652398187165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0.51937</cdr:x>
      <cdr:y>0.86286</cdr:y>
    </cdr:from>
    <cdr:to>
      <cdr:x>0.59564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086225" y="3595689"/>
          <a:ext cx="600075" cy="571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0.5109</cdr:x>
      <cdr:y>0.79016</cdr:y>
    </cdr:from>
    <cdr:to>
      <cdr:x>0.84019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019550" y="3443289"/>
          <a:ext cx="25908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0.40799</cdr:x>
      <cdr:y>0.89071</cdr:y>
    </cdr:from>
    <cdr:to>
      <cdr:x>0.97821</cdr:x>
      <cdr:y>0.96721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209924" y="3881439"/>
          <a:ext cx="4486276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/>
            <a:t>2014,</a:t>
          </a:r>
          <a:r>
            <a:rPr lang="en-US" sz="1600" b="1" baseline="0" dirty="0"/>
            <a:t> Joint Committee on Taxation; Office of Management and Budget</a:t>
          </a:r>
          <a:endParaRPr lang="en-US" sz="16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0E489-478B-4A49-8BD0-C15DA6B9BBCE}" type="datetimeFigureOut">
              <a:rPr lang="en-US" smtClean="0"/>
              <a:t>1/24/2017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7F21F-A8D4-46E6-B5F3-737957224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302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75F6-7B55-462B-B799-6AACB8D3066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8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Contents of some slides</a:t>
            </a:r>
            <a:r>
              <a:rPr lang="en-US" baseline="0" dirty="0" smtClean="0"/>
              <a:t> may be offensive – warning!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75F6-7B55-462B-B799-6AACB8D3066A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289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2/3 of </a:t>
            </a:r>
            <a:r>
              <a:rPr lang="en-US" dirty="0" err="1" smtClean="0"/>
              <a:t>Sfians</a:t>
            </a:r>
            <a:r>
              <a:rPr lang="en-US" dirty="0" smtClean="0"/>
              <a:t>,</a:t>
            </a:r>
            <a:r>
              <a:rPr lang="en-US" baseline="0" dirty="0" smtClean="0"/>
              <a:t> if they had to get a new place, could not afford to stay in SF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75F6-7B55-462B-B799-6AACB8D3066A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03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Buying a house is even harder.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75F6-7B55-462B-B799-6AACB8D3066A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307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We’re in a particularly difficult time right now.  This is truly</a:t>
            </a:r>
            <a:r>
              <a:rPr lang="en-US" baseline="0" dirty="0" smtClean="0"/>
              <a:t> a crisis that combines explosive job growth, post-recession, increased population, historically low production and not enough supply vs. high wages in the Bay Area.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75F6-7B55-462B-B799-6AACB8D3066A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42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here we have the basic supply and demand graph, which explains a lot about why housing has become so vital to our policy</a:t>
            </a:r>
            <a:r>
              <a:rPr lang="en-US" baseline="0" dirty="0" smtClean="0"/>
              <a:t> discussions.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75F6-7B55-462B-B799-6AACB8D3066A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904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Working household wages since 1978</a:t>
            </a:r>
            <a:r>
              <a:rPr lang="en-US" baseline="0" dirty="0" smtClean="0"/>
              <a:t> have basically been flat, while the top 5% of American wage earners have captured the value of the country’s financial growth and increased productivity.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75F6-7B55-462B-B799-6AACB8D3066A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283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most powerful</a:t>
            </a:r>
            <a:r>
              <a:rPr lang="en-US" baseline="0" dirty="0" smtClean="0"/>
              <a:t> tool we have for building and preserving affordable housing, the low income housing tax credit, is dwarfed by the subsidies we provide higher-income homeowners.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75F6-7B55-462B-B799-6AACB8D3066A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94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Contents of some slides</a:t>
            </a:r>
            <a:r>
              <a:rPr lang="en-US" baseline="0" dirty="0" smtClean="0"/>
              <a:t> may be offensive – warning!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5675F6-7B55-462B-B799-6AACB8D3066A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254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D4E0-9C79-4579-B942-06655FD9BD7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222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093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166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D4E0-9C79-4579-B942-06655FD9BD7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924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508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0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718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049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4429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743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449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568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8166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4519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1192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D4E0-9C79-4579-B942-06655FD9BD7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8086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5171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9145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841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209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3097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0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2692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5070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6402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04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5060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D4E0-9C79-4579-B942-06655FD9BD7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3544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3596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83194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822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3363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99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0637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8564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909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2014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62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4570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D4E0-9C79-4579-B942-06655FD9BD7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5554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665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5440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658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09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818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653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0302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3612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7314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4182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9092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D4E0-9C79-4579-B942-06655FD9BD7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14081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560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7786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32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5177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6026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6360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81095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445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29656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6283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1202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D4E0-9C79-4579-B942-06655FD9BD7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9016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494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87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0969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777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54150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17237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662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7832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0113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4534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28247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D4E0-9C79-4579-B942-06655FD9BD7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11831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269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8896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152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010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884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18831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1365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33135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24948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6354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47024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 algn="ctr">
              <a:buNone/>
              <a:defRPr sz="1600"/>
            </a:lvl2pPr>
            <a:lvl3pPr marL="914377" indent="0" algn="ctr">
              <a:buNone/>
              <a:defRPr sz="16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8D4E0-9C79-4579-B942-06655FD9BD7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 dirty="0" smtClean="0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01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973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370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04354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02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89641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8050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3584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7474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5576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70491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45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27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98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84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40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241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88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339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85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9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30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F7EBDB2-15B6-407A-9DC3-018AA9A5BE1B}" type="datetimeFigureOut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1/24/2017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3B45E543-15B6-4BEB-99B5-7F44C1DA2FF9}" type="slidenum">
              <a:rPr lang="en-US" smtClean="0">
                <a:solidFill>
                  <a:srgbClr val="2E2B21">
                    <a:lumMod val="90000"/>
                    <a:lumOff val="10000"/>
                  </a:srgbClr>
                </a:solidFill>
              </a:rPr>
              <a:pPr/>
              <a:t>‹#›</a:t>
            </a:fld>
            <a:endParaRPr lang="en-US">
              <a:solidFill>
                <a:srgbClr val="2E2B21">
                  <a:lumMod val="90000"/>
                  <a:lumOff val="10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64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57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426465"/>
            <a:ext cx="7772400" cy="2383536"/>
          </a:xfrm>
          <a:solidFill>
            <a:srgbClr val="38B1EE"/>
          </a:solidFill>
        </p:spPr>
        <p:txBody>
          <a:bodyPr>
            <a:normAutofit/>
          </a:bodyPr>
          <a:lstStyle/>
          <a:p>
            <a:r>
              <a:rPr lang="en-US" dirty="0" err="1" smtClean="0"/>
              <a:t>Mtc</a:t>
            </a:r>
            <a:r>
              <a:rPr lang="en-US" dirty="0" smtClean="0"/>
              <a:t> / </a:t>
            </a:r>
            <a:r>
              <a:rPr lang="en-US" dirty="0" err="1" smtClean="0"/>
              <a:t>abag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affordable and workforce housing by design: what’s working in the bay area?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4876800"/>
            <a:ext cx="6400800" cy="1752600"/>
          </a:xfrm>
        </p:spPr>
        <p:txBody>
          <a:bodyPr/>
          <a:lstStyle/>
          <a:p>
            <a:r>
              <a:rPr lang="en-US" sz="1800" dirty="0"/>
              <a:t>SAN FRANCISCO MAYOR’S OFFICE OF HOUSING </a:t>
            </a:r>
          </a:p>
          <a:p>
            <a:r>
              <a:rPr lang="en-US" sz="1800" dirty="0"/>
              <a:t>and COMMUNITY DEVELOPMENT</a:t>
            </a:r>
          </a:p>
          <a:p>
            <a:endParaRPr lang="en-US" sz="1800" dirty="0"/>
          </a:p>
          <a:p>
            <a:r>
              <a:rPr lang="en-US" sz="1800" dirty="0" smtClean="0"/>
              <a:t>2017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40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3024" y="1267968"/>
            <a:ext cx="11180063" cy="5239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spc="200" dirty="0" smtClean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  <a:ea typeface="+mj-ea"/>
                <a:cs typeface="+mj-cs"/>
              </a:rPr>
              <a:t>#1: PRODUCTION: 10,000 </a:t>
            </a:r>
            <a:r>
              <a:rPr lang="en-US" sz="2800" b="1" spc="200" dirty="0" smtClean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  <a:ea typeface="+mj-ea"/>
                <a:cs typeface="+mj-cs"/>
              </a:rPr>
              <a:t>new/preserved units by 2020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0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  <a:ea typeface="+mj-ea"/>
                <a:cs typeface="+mj-cs"/>
              </a:rPr>
              <a:t>Local Housing Trust Fund guaranteed financing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0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  <a:ea typeface="+mj-ea"/>
                <a:cs typeface="+mj-cs"/>
              </a:rPr>
              <a:t>Strong inclusionary zoning &amp; neighborhood fees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0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  <a:ea typeface="+mj-ea"/>
                <a:cs typeface="+mj-cs"/>
              </a:rPr>
              <a:t>Public Lands for Housing laws</a:t>
            </a:r>
          </a:p>
          <a:p>
            <a:pPr lvl="1"/>
            <a:endParaRPr lang="en-US" sz="2800" spc="200" dirty="0" smtClean="0">
              <a:solidFill>
                <a:srgbClr val="2E2B21">
                  <a:lumMod val="90000"/>
                  <a:lumOff val="10000"/>
                </a:srgbClr>
              </a:solidFill>
              <a:latin typeface="Tw Cen MT" panose="020B0602020104020603" pitchFamily="34" charset="0"/>
              <a:ea typeface="+mj-ea"/>
              <a:cs typeface="+mj-cs"/>
            </a:endParaRPr>
          </a:p>
          <a:p>
            <a:r>
              <a:rPr lang="en-US" sz="2800" b="1" spc="200" dirty="0" smtClean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#2: PRESERVATION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0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</a:rPr>
              <a:t>“Small Sites Acquisition Loan Program” (2014)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0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</a:rPr>
              <a:t>Provides BMR financing to developers to acquire/rehab rent-controlled buildings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0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</a:rPr>
              <a:t>Prevents displacement / stops vacancy decontrol &amp; conversion to market rents</a:t>
            </a:r>
            <a:endParaRPr lang="en-US" sz="3000" spc="200" dirty="0" smtClean="0">
              <a:solidFill>
                <a:srgbClr val="2E2B21">
                  <a:lumMod val="90000"/>
                  <a:lumOff val="10000"/>
                </a:srgbClr>
              </a:solidFill>
              <a:latin typeface="Tw Cen MT" panose="020B0602020104020603" pitchFamily="34" charset="0"/>
              <a:ea typeface="+mj-ea"/>
              <a:cs typeface="+mj-cs"/>
            </a:endParaRPr>
          </a:p>
          <a:p>
            <a:endParaRPr lang="en-US" sz="1050" dirty="0">
              <a:latin typeface="Tw Cen MT" panose="020B06020201040206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7106" y="482215"/>
            <a:ext cx="49968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 smtClean="0">
                <a:solidFill>
                  <a:schemeClr val="accent2">
                    <a:lumMod val="75000"/>
                  </a:schemeClr>
                </a:solidFill>
              </a:rPr>
              <a:t>SAN FRANCISCO’S RESPONSE</a:t>
            </a:r>
            <a:endParaRPr lang="en-US" sz="3200" b="1" i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185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6448" y="1267968"/>
            <a:ext cx="11180063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pc="200" dirty="0" smtClean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  <a:ea typeface="+mj-ea"/>
                <a:cs typeface="+mj-cs"/>
              </a:rPr>
              <a:t>#3: DENSITY: AFFORDABLE HOUSING BONUS PROGRAM (2016)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0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</a:rPr>
              <a:t>Allows 3 extra stories for 100% affordable developments</a:t>
            </a:r>
            <a:endParaRPr lang="en-US" sz="3000" spc="200" dirty="0">
              <a:solidFill>
                <a:srgbClr val="2E2B21">
                  <a:lumMod val="90000"/>
                  <a:lumOff val="10000"/>
                </a:srgbClr>
              </a:solidFill>
              <a:latin typeface="Tw Cen MT" panose="020B0602020104020603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0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</a:rPr>
              <a:t>Market-rate AHBP legislation pending</a:t>
            </a:r>
          </a:p>
          <a:p>
            <a:pPr lvl="1"/>
            <a:endParaRPr lang="en-US" sz="1600" b="1" spc="200" dirty="0" smtClean="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  <a:ea typeface="+mj-ea"/>
              <a:cs typeface="+mj-cs"/>
            </a:endParaRPr>
          </a:p>
          <a:p>
            <a:r>
              <a:rPr lang="en-US" sz="28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  <a:ea typeface="+mj-ea"/>
                <a:cs typeface="+mj-cs"/>
              </a:rPr>
              <a:t> </a:t>
            </a:r>
            <a:r>
              <a:rPr lang="en-US" sz="2800" b="1" spc="200" dirty="0" smtClean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#4: LEGISLATIVE ACTION</a:t>
            </a:r>
            <a:endParaRPr lang="en-US" sz="2800" b="1" spc="200" dirty="0">
              <a:solidFill>
                <a:schemeClr val="accent2">
                  <a:lumMod val="75000"/>
                </a:schemeClr>
              </a:solidFill>
              <a:latin typeface="Tw Cen MT" panose="020B0602020104020603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000" spc="200" dirty="0" smtClean="0">
                <a:solidFill>
                  <a:srgbClr val="2E2B21">
                    <a:lumMod val="90000"/>
                    <a:lumOff val="10000"/>
                  </a:srgbClr>
                </a:solidFill>
                <a:latin typeface="Tw Cen MT" panose="020B0602020104020603" pitchFamily="34" charset="0"/>
              </a:rPr>
              <a:t>E.g., “Teacher Housing Act of 2016” (SB 1413): allows California school districts to use district property for teacher housing and addresses fair housing concerns, enabling access to low-income housing tax credits</a:t>
            </a:r>
          </a:p>
          <a:p>
            <a:endParaRPr lang="en-US" sz="1050" dirty="0">
              <a:latin typeface="Tw Cen MT" panose="020B06020201040206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5863" y="295877"/>
            <a:ext cx="67024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i="1" u="sng" dirty="0">
                <a:solidFill>
                  <a:srgbClr val="9CBEBD">
                    <a:lumMod val="75000"/>
                  </a:srgbClr>
                </a:solidFill>
              </a:rPr>
              <a:t>SAN FRANCISCO’S </a:t>
            </a:r>
            <a:r>
              <a:rPr lang="en-US" sz="3200" b="1" i="1" u="sng" dirty="0" smtClean="0">
                <a:solidFill>
                  <a:srgbClr val="9CBEBD">
                    <a:lumMod val="75000"/>
                  </a:srgbClr>
                </a:solidFill>
              </a:rPr>
              <a:t>RESPONSE, continued</a:t>
            </a:r>
            <a:endParaRPr lang="en-US" sz="3200" b="1" i="1" u="sng" dirty="0">
              <a:solidFill>
                <a:srgbClr val="9CBE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070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0832" y="358901"/>
            <a:ext cx="1053388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>
                <a:solidFill>
                  <a:schemeClr val="accent2">
                    <a:lumMod val="75000"/>
                  </a:schemeClr>
                </a:solidFill>
              </a:rPr>
              <a:t>Status – Production / Preservation:</a:t>
            </a:r>
          </a:p>
          <a:p>
            <a:endParaRPr lang="en-US" sz="1200" dirty="0" smtClean="0"/>
          </a:p>
          <a:p>
            <a:r>
              <a:rPr lang="en-US" sz="3200" dirty="0" smtClean="0"/>
              <a:t>Q1 2014 – Q3 2016: </a:t>
            </a:r>
          </a:p>
          <a:p>
            <a:endParaRPr lang="en-US" sz="800" dirty="0"/>
          </a:p>
          <a:p>
            <a:endParaRPr lang="en-US" sz="11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 smtClean="0"/>
              <a:t>4,001 Acquisitions / Rehabs complete and in construction</a:t>
            </a:r>
          </a:p>
          <a:p>
            <a:endParaRPr lang="en-US" sz="11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 smtClean="0"/>
              <a:t>1,767 new construction units complete and in construction</a:t>
            </a:r>
          </a:p>
          <a:p>
            <a:endParaRPr lang="en-US" sz="1100" dirty="0"/>
          </a:p>
          <a:p>
            <a:r>
              <a:rPr lang="en-US" sz="3200" dirty="0" smtClean="0"/>
              <a:t>Total: 5,768 (58% toward goal) </a:t>
            </a:r>
          </a:p>
          <a:p>
            <a:endParaRPr lang="en-US" sz="900" dirty="0" smtClean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u="sng" dirty="0" smtClean="0"/>
              <a:t>Moving forward</a:t>
            </a:r>
            <a:r>
              <a:rPr lang="en-US" sz="3200" dirty="0" smtClean="0"/>
              <a:t>: Of 4 new 2015 bond-funded developments, 3 must undergo full EIR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2853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53" y="427182"/>
            <a:ext cx="8215936" cy="60101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78240" y="493013"/>
            <a:ext cx="3504101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Status – Density: </a:t>
            </a:r>
          </a:p>
          <a:p>
            <a:endParaRPr lang="en-US" sz="900" dirty="0"/>
          </a:p>
          <a:p>
            <a:r>
              <a:rPr lang="en-US" sz="2000" dirty="0" smtClean="0"/>
              <a:t>First Affordable</a:t>
            </a:r>
          </a:p>
          <a:p>
            <a:r>
              <a:rPr lang="en-US" sz="2000" dirty="0" smtClean="0"/>
              <a:t>Housing Bonus development, </a:t>
            </a:r>
          </a:p>
          <a:p>
            <a:r>
              <a:rPr lang="en-US" sz="2000" dirty="0" smtClean="0"/>
              <a:t>1296 Shotwell, unanimously</a:t>
            </a:r>
          </a:p>
          <a:p>
            <a:r>
              <a:rPr lang="en-US" sz="2000" dirty="0" smtClean="0"/>
              <a:t>approved by City Planning</a:t>
            </a:r>
          </a:p>
          <a:p>
            <a:r>
              <a:rPr lang="en-US" sz="2000" dirty="0" smtClean="0"/>
              <a:t>Commission, November 2016.  </a:t>
            </a:r>
          </a:p>
          <a:p>
            <a:endParaRPr lang="en-US" sz="2000" dirty="0"/>
          </a:p>
          <a:p>
            <a:r>
              <a:rPr lang="en-US" sz="2000" dirty="0" smtClean="0"/>
              <a:t>Neighbors filed CEQA appeal </a:t>
            </a:r>
          </a:p>
          <a:p>
            <a:r>
              <a:rPr lang="en-US" sz="2000" dirty="0" smtClean="0"/>
              <a:t>January 2017.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46801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917" y="103720"/>
            <a:ext cx="11525693" cy="7217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rgbClr val="9CBEBD">
                    <a:lumMod val="75000"/>
                  </a:srgbClr>
                </a:solidFill>
              </a:rPr>
              <a:t>Status – </a:t>
            </a:r>
            <a:r>
              <a:rPr lang="en-US" sz="4000" b="1" u="sng" dirty="0" smtClean="0">
                <a:solidFill>
                  <a:srgbClr val="9CBEBD">
                    <a:lumMod val="75000"/>
                  </a:srgbClr>
                </a:solidFill>
              </a:rPr>
              <a:t>Legislation:</a:t>
            </a:r>
            <a:endParaRPr lang="en-US" sz="4000" b="1" u="sng" dirty="0">
              <a:solidFill>
                <a:srgbClr val="9CBEBD">
                  <a:lumMod val="75000"/>
                </a:srgbClr>
              </a:solidFill>
            </a:endParaRPr>
          </a:p>
          <a:p>
            <a:endParaRPr lang="en-US" sz="1200" dirty="0">
              <a:solidFill>
                <a:srgbClr val="2E2B21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2E2B21"/>
                </a:solidFill>
              </a:rPr>
              <a:t>Teacher Housing: in discussions with SFUSD</a:t>
            </a:r>
            <a:endParaRPr lang="en-US" sz="3200" dirty="0">
              <a:solidFill>
                <a:srgbClr val="2E2B21"/>
              </a:solidFill>
            </a:endParaRPr>
          </a:p>
          <a:p>
            <a:endParaRPr lang="en-US" sz="1100" dirty="0">
              <a:solidFill>
                <a:srgbClr val="2E2B21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2E2B21"/>
                </a:solidFill>
              </a:rPr>
              <a:t>Additional legislative action pending: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2E2B21"/>
                </a:solidFill>
              </a:rPr>
              <a:t>Governor’s legislative package call:  reduce regulatory barriers, reward localities approving housing with funding &amp; other incentives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2E2B21"/>
                </a:solidFill>
              </a:rPr>
              <a:t>AB 71: divert state mortgage interest deduction on vacation homes to state housing tax credits ($300M)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2E2B21"/>
                </a:solidFill>
              </a:rPr>
              <a:t>AB 72: State AG enforcement of localities’ housing obligations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2E2B21"/>
                </a:solidFill>
              </a:rPr>
              <a:t>AB 73: incentive payments for upfront TOD zoning districts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2E2B21"/>
                </a:solidFill>
              </a:rPr>
              <a:t>AB 74: provides </a:t>
            </a:r>
            <a:r>
              <a:rPr lang="en-US" sz="3200" dirty="0" err="1" smtClean="0">
                <a:solidFill>
                  <a:srgbClr val="2E2B21"/>
                </a:solidFill>
              </a:rPr>
              <a:t>Medi</a:t>
            </a:r>
            <a:r>
              <a:rPr lang="en-US" sz="3200" dirty="0" smtClean="0">
                <a:solidFill>
                  <a:srgbClr val="2E2B21"/>
                </a:solidFill>
              </a:rPr>
              <a:t>-Cal rental assistance for chronically homeless housing</a:t>
            </a:r>
          </a:p>
          <a:p>
            <a:pPr marL="1028700" lvl="1" indent="-571500">
              <a:buFont typeface="Wingdings" panose="05000000000000000000" pitchFamily="2" charset="2"/>
              <a:buChar char="§"/>
            </a:pPr>
            <a:endParaRPr lang="en-US" sz="3600" dirty="0">
              <a:solidFill>
                <a:srgbClr val="2E2B21"/>
              </a:solidFill>
            </a:endParaRPr>
          </a:p>
          <a:p>
            <a:endParaRPr lang="en-US" sz="1200" dirty="0">
              <a:solidFill>
                <a:srgbClr val="2E2B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075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05001"/>
            <a:ext cx="7772400" cy="1904999"/>
          </a:xfrm>
          <a:solidFill>
            <a:srgbClr val="38B1EE"/>
          </a:solidFill>
        </p:spPr>
        <p:txBody>
          <a:bodyPr>
            <a:normAutofit/>
          </a:bodyPr>
          <a:lstStyle/>
          <a:p>
            <a:r>
              <a:rPr lang="en-US" dirty="0" smtClean="0"/>
              <a:t>SAN FRANCISCO: What we have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4648200"/>
            <a:ext cx="6400800" cy="2209800"/>
          </a:xfrm>
        </p:spPr>
        <p:txBody>
          <a:bodyPr>
            <a:normAutofit/>
          </a:bodyPr>
          <a:lstStyle/>
          <a:p>
            <a:r>
              <a:rPr lang="en-US" sz="2400" dirty="0"/>
              <a:t>HIGH </a:t>
            </a:r>
            <a:r>
              <a:rPr lang="en-US" sz="2400" dirty="0" smtClean="0"/>
              <a:t>RENTS / SALES PRICES</a:t>
            </a:r>
            <a:endParaRPr lang="en-US" sz="2400" dirty="0"/>
          </a:p>
          <a:p>
            <a:r>
              <a:rPr lang="en-US" sz="2400" dirty="0" smtClean="0"/>
              <a:t>LOW </a:t>
            </a:r>
            <a:r>
              <a:rPr lang="en-US" sz="2400" dirty="0"/>
              <a:t>PRODUCTION</a:t>
            </a:r>
          </a:p>
          <a:p>
            <a:r>
              <a:rPr lang="en-US" sz="2400" dirty="0" smtClean="0"/>
              <a:t>INCOME DISPARITY</a:t>
            </a:r>
            <a:endParaRPr lang="en-US" sz="2400" dirty="0"/>
          </a:p>
          <a:p>
            <a:r>
              <a:rPr lang="en-US" sz="2400" dirty="0"/>
              <a:t>FEDERAL DISINVESTMENT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9564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790700" y="1676400"/>
          <a:ext cx="8686800" cy="48581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4223"/>
                <a:gridCol w="854577"/>
                <a:gridCol w="952500"/>
                <a:gridCol w="838200"/>
                <a:gridCol w="914400"/>
                <a:gridCol w="838200"/>
                <a:gridCol w="914400"/>
                <a:gridCol w="1181100"/>
                <a:gridCol w="1219200"/>
              </a:tblGrid>
              <a:tr h="14436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House-hold Size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100% AMI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</a:rPr>
                        <a:t>Afford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Rent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120% AMI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</a:rPr>
                        <a:t>Afford Rent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150% AMI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</a:rPr>
                        <a:t>Afford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</a:rPr>
                        <a:t>Rent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 smtClean="0">
                          <a:solidFill>
                            <a:schemeClr val="tx1"/>
                          </a:solidFill>
                          <a:effectLst/>
                        </a:rPr>
                        <a:t>2015  MARKET </a:t>
                      </a: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</a:rPr>
                        <a:t>RENT </a:t>
                      </a:r>
                      <a:r>
                        <a:rPr lang="en-US" sz="1500" b="1" dirty="0" smtClean="0">
                          <a:solidFill>
                            <a:schemeClr val="tx1"/>
                          </a:solidFill>
                          <a:effectLst/>
                        </a:rPr>
                        <a:t>(Readily</a:t>
                      </a:r>
                      <a:r>
                        <a:rPr lang="en-US" sz="15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available; no rent-control)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</a:rPr>
                        <a:t>Affordability Gap, 100% AMI</a:t>
                      </a:r>
                      <a:endParaRPr lang="en-US" sz="1500" b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01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71,350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1,784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85,600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2,140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107,050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2,676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2,695 (studio)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effectLst/>
                        </a:rPr>
                        <a:t>(911)</a:t>
                      </a:r>
                      <a:endParaRPr lang="en-US" sz="15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01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81,500</a:t>
                      </a:r>
                      <a:endParaRPr lang="en-US" sz="15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2,038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97,800</a:t>
                      </a:r>
                      <a:endParaRPr lang="en-US" sz="15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2,445</a:t>
                      </a:r>
                      <a:endParaRPr lang="en-US" sz="15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122,250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3,056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3,495 (1BR)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effectLst/>
                        </a:rPr>
                        <a:t>(1,457)</a:t>
                      </a:r>
                      <a:endParaRPr lang="en-US" sz="15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01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91,700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2,293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110,050</a:t>
                      </a:r>
                      <a:endParaRPr lang="en-US" sz="15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2,751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137,550</a:t>
                      </a:r>
                      <a:endParaRPr lang="en-US" sz="15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3,439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4,750 (2BR)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effectLst/>
                        </a:rPr>
                        <a:t>(2,457)</a:t>
                      </a:r>
                      <a:endParaRPr lang="en-US" sz="15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01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101,900</a:t>
                      </a:r>
                      <a:endParaRPr lang="en-US" sz="15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2,548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122,300</a:t>
                      </a:r>
                      <a:endParaRPr lang="en-US" sz="15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3,058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>
                          <a:effectLst/>
                        </a:rPr>
                        <a:t>152,850</a:t>
                      </a:r>
                      <a:endParaRPr lang="en-US" sz="15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3,821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</a:rPr>
                        <a:t>5,800 (3BR)</a:t>
                      </a:r>
                      <a:endParaRPr lang="en-US" sz="15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500" b="1" dirty="0">
                          <a:effectLst/>
                        </a:rPr>
                        <a:t>(3,252)</a:t>
                      </a:r>
                      <a:endParaRPr lang="en-US" sz="15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0700" y="457201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2E2B21"/>
                </a:solidFill>
                <a:latin typeface="Tw Cen MT Condensed" panose="020B0606020104020203"/>
              </a:rPr>
              <a:t>SAN FRANCISCO’S AFFORDABLE RENT GAP:</a:t>
            </a:r>
          </a:p>
          <a:p>
            <a:r>
              <a:rPr lang="en-US" sz="3600" b="1" dirty="0">
                <a:solidFill>
                  <a:srgbClr val="2E2B21"/>
                </a:solidFill>
                <a:latin typeface="Tw Cen MT Condensed" panose="020B0606020104020203"/>
              </a:rPr>
              <a:t>100%-150% Area Median Income vs. Market</a:t>
            </a:r>
          </a:p>
        </p:txBody>
      </p:sp>
    </p:spTree>
    <p:extLst>
      <p:ext uri="{BB962C8B-B14F-4D97-AF65-F5344CB8AC3E}">
        <p14:creationId xmlns:p14="http://schemas.microsoft.com/office/powerpoint/2010/main" val="2081363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533401"/>
            <a:ext cx="815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2E2B21"/>
                </a:solidFill>
                <a:latin typeface="Tw Cen MT Condensed" panose="020B0606020104020203"/>
              </a:rPr>
              <a:t>SAN FRANCISCO’S AFFORDABLE OWNERSHIP GAP: 100%-150% Area Median Income vs. Market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2133600" y="2133600"/>
          <a:ext cx="8001000" cy="3733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9400"/>
                <a:gridCol w="2514600"/>
                <a:gridCol w="2667000"/>
              </a:tblGrid>
              <a:tr h="11825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Income Levels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Affordable Sales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</a:rPr>
                        <a:t>Price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Affordability Gap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</a:tr>
              <a:tr h="6074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150% AMI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$620,000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($444,000)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074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120% AMI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$479,000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($584,000)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378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100% AMI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$385,000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($678,000)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69856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Median Home Value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8B1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$1,119,000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132139" y="3388411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2E2B21"/>
                </a:solidFill>
                <a:latin typeface="Arial" panose="020B0604020202020204" pitchFamily="34" charset="0"/>
              </a:rPr>
              <a:t/>
            </a:r>
            <a:br>
              <a:rPr lang="en-US" altLang="en-US">
                <a:solidFill>
                  <a:srgbClr val="2E2B21"/>
                </a:solidFill>
                <a:latin typeface="Arial" panose="020B0604020202020204" pitchFamily="34" charset="0"/>
              </a:rPr>
            </a:br>
            <a:endParaRPr lang="en-US" altLang="en-US">
              <a:solidFill>
                <a:srgbClr val="2E2B2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10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dn-images-1.medium.com/max/800/1*MdPAr5dt5AH73H1mO_NahQ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1500099"/>
            <a:ext cx="5943600" cy="489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5000" y="6391276"/>
            <a:ext cx="7696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2E2B21"/>
                </a:solidFill>
              </a:rPr>
              <a:t>https://medium.com/@mccannatron/1979-to-2015-average-rent-in-san-francisco-33aaea22de0e#.bys6yeazw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7400" y="76201"/>
            <a:ext cx="8077200" cy="153888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E2B21"/>
                </a:solidFill>
                <a:latin typeface="Tw Cen MT Condensed" panose="020B0606020104020203"/>
              </a:rPr>
              <a:t>SAN FRANCISCO RENT INCREASES: 1980 – 2015</a:t>
            </a:r>
          </a:p>
          <a:p>
            <a:r>
              <a:rPr lang="en-US" sz="2400" b="1" dirty="0">
                <a:solidFill>
                  <a:srgbClr val="2E2B21"/>
                </a:solidFill>
              </a:rPr>
              <a:t>1980: $1,376</a:t>
            </a:r>
            <a:r>
              <a:rPr lang="en-US" sz="2400" dirty="0">
                <a:solidFill>
                  <a:srgbClr val="2E2B21"/>
                </a:solidFill>
              </a:rPr>
              <a:t> </a:t>
            </a:r>
            <a:r>
              <a:rPr lang="en-US" dirty="0">
                <a:solidFill>
                  <a:srgbClr val="2E2B21"/>
                </a:solidFill>
              </a:rPr>
              <a:t>(adjusted for inflation via Bureau of Labor/CPI data)</a:t>
            </a:r>
          </a:p>
          <a:p>
            <a:r>
              <a:rPr lang="en-US" sz="2400" b="1" dirty="0">
                <a:solidFill>
                  <a:srgbClr val="2E2B21"/>
                </a:solidFill>
              </a:rPr>
              <a:t>2015: $4,750 </a:t>
            </a:r>
            <a:r>
              <a:rPr lang="en-US" dirty="0">
                <a:solidFill>
                  <a:srgbClr val="2E2B21"/>
                </a:solidFill>
              </a:rPr>
              <a:t>(average 2BR rent, </a:t>
            </a:r>
            <a:r>
              <a:rPr lang="en-US" dirty="0" err="1">
                <a:solidFill>
                  <a:srgbClr val="2E2B21"/>
                </a:solidFill>
              </a:rPr>
              <a:t>Zumper</a:t>
            </a:r>
            <a:r>
              <a:rPr lang="en-US" dirty="0">
                <a:solidFill>
                  <a:srgbClr val="2E2B21"/>
                </a:solidFill>
              </a:rPr>
              <a:t>, SF Rent Board)</a:t>
            </a:r>
          </a:p>
          <a:p>
            <a:r>
              <a:rPr lang="en-US" dirty="0">
                <a:solidFill>
                  <a:srgbClr val="2E2B21"/>
                </a:solidFill>
              </a:rPr>
              <a:t>Percentage Growth: 245%</a:t>
            </a:r>
          </a:p>
        </p:txBody>
      </p:sp>
    </p:spTree>
    <p:extLst>
      <p:ext uri="{BB962C8B-B14F-4D97-AF65-F5344CB8AC3E}">
        <p14:creationId xmlns:p14="http://schemas.microsoft.com/office/powerpoint/2010/main" val="2979538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ur.org/sites/default/files/wysiwyg/u70/2005-2015_housing_cost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434" y="1265682"/>
            <a:ext cx="8414366" cy="475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38400" y="457201"/>
            <a:ext cx="7512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2E2B21"/>
                </a:solidFill>
                <a:latin typeface="Tw Cen MT Condensed" panose="020B0606020104020203"/>
              </a:rPr>
              <a:t>SAN FRANCISCO’S HOUSING SUPPLY AND PRICING: 2005-2015</a:t>
            </a:r>
          </a:p>
        </p:txBody>
      </p:sp>
    </p:spTree>
    <p:extLst>
      <p:ext uri="{BB962C8B-B14F-4D97-AF65-F5344CB8AC3E}">
        <p14:creationId xmlns:p14="http://schemas.microsoft.com/office/powerpoint/2010/main" val="1427742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epi.org/files/charts/img/552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990600"/>
            <a:ext cx="5986171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3600" y="282941"/>
            <a:ext cx="7467600" cy="58477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E2B21"/>
                </a:solidFill>
                <a:latin typeface="Tw Cen MT Condensed" panose="020B0606020104020203"/>
              </a:rPr>
              <a:t>WAGE GROWTH BY INCOME GROUP, U.S. 1980-2010</a:t>
            </a:r>
          </a:p>
        </p:txBody>
      </p:sp>
    </p:spTree>
    <p:extLst>
      <p:ext uri="{BB962C8B-B14F-4D97-AF65-F5344CB8AC3E}">
        <p14:creationId xmlns:p14="http://schemas.microsoft.com/office/powerpoint/2010/main" val="3178437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1017919"/>
              </p:ext>
            </p:extLst>
          </p:nvPr>
        </p:nvGraphicFramePr>
        <p:xfrm>
          <a:off x="926592" y="524256"/>
          <a:ext cx="10533888" cy="587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7570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05001"/>
            <a:ext cx="7772400" cy="1904999"/>
          </a:xfrm>
          <a:solidFill>
            <a:srgbClr val="38B1EE"/>
          </a:solidFill>
        </p:spPr>
        <p:txBody>
          <a:bodyPr>
            <a:normAutofit/>
          </a:bodyPr>
          <a:lstStyle/>
          <a:p>
            <a:r>
              <a:rPr lang="en-US" dirty="0" smtClean="0"/>
              <a:t>San Francisco’s response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4648200"/>
            <a:ext cx="6400800" cy="2209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NEW AFFORDABLE DEVELOPMENT</a:t>
            </a:r>
            <a:endParaRPr lang="en-US" sz="2400" dirty="0"/>
          </a:p>
          <a:p>
            <a:r>
              <a:rPr lang="en-US" sz="2400" dirty="0" smtClean="0"/>
              <a:t>AFFORDABLE HOUSING PRESERVATION</a:t>
            </a:r>
          </a:p>
          <a:p>
            <a:r>
              <a:rPr lang="en-US" sz="2400" dirty="0" smtClean="0"/>
              <a:t>HIGHER DENSITY</a:t>
            </a:r>
          </a:p>
          <a:p>
            <a:r>
              <a:rPr lang="en-US" sz="2400" dirty="0" smtClean="0"/>
              <a:t>LEGISLATIVE ACTION</a:t>
            </a:r>
            <a:endParaRPr lang="en-US" sz="24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197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3.xml><?xml version="1.0" encoding="utf-8"?>
<a:theme xmlns:a="http://schemas.openxmlformats.org/drawingml/2006/main" name="2_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4.xml><?xml version="1.0" encoding="utf-8"?>
<a:theme xmlns:a="http://schemas.openxmlformats.org/drawingml/2006/main" name="3_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5.xml><?xml version="1.0" encoding="utf-8"?>
<a:theme xmlns:a="http://schemas.openxmlformats.org/drawingml/2006/main" name="4_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6.xml><?xml version="1.0" encoding="utf-8"?>
<a:theme xmlns:a="http://schemas.openxmlformats.org/drawingml/2006/main" name="6_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7.xml><?xml version="1.0" encoding="utf-8"?>
<a:theme xmlns:a="http://schemas.openxmlformats.org/drawingml/2006/main" name="7_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8.xml><?xml version="1.0" encoding="utf-8"?>
<a:theme xmlns:a="http://schemas.openxmlformats.org/drawingml/2006/main" name="8_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9.xml><?xml version="1.0" encoding="utf-8"?>
<a:theme xmlns:a="http://schemas.openxmlformats.org/drawingml/2006/main" name="9_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776</Words>
  <Application>Microsoft Office PowerPoint</Application>
  <PresentationFormat>Widescreen</PresentationFormat>
  <Paragraphs>154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14</vt:i4>
      </vt:variant>
    </vt:vector>
  </HeadingPairs>
  <TitlesOfParts>
    <vt:vector size="31" baseType="lpstr">
      <vt:lpstr>Arial</vt:lpstr>
      <vt:lpstr>Calibri</vt:lpstr>
      <vt:lpstr>Cambria</vt:lpstr>
      <vt:lpstr>Times New Roman</vt:lpstr>
      <vt:lpstr>Tw Cen MT</vt:lpstr>
      <vt:lpstr>Tw Cen MT Condensed</vt:lpstr>
      <vt:lpstr>Wingdings</vt:lpstr>
      <vt:lpstr>Wingdings 3</vt:lpstr>
      <vt:lpstr>Integral</vt:lpstr>
      <vt:lpstr>1_Integral</vt:lpstr>
      <vt:lpstr>2_Integral</vt:lpstr>
      <vt:lpstr>3_Integral</vt:lpstr>
      <vt:lpstr>4_Integral</vt:lpstr>
      <vt:lpstr>6_Integral</vt:lpstr>
      <vt:lpstr>7_Integral</vt:lpstr>
      <vt:lpstr>8_Integral</vt:lpstr>
      <vt:lpstr>9_Integral</vt:lpstr>
      <vt:lpstr>Mtc / abag  affordable and workforce housing by design: what’s working in the bay area? </vt:lpstr>
      <vt:lpstr>SAN FRANCISCO: What we have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San Francisco’s response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CCSF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Hartley</dc:creator>
  <cp:lastModifiedBy>Kate Hartley</cp:lastModifiedBy>
  <cp:revision>14</cp:revision>
  <dcterms:created xsi:type="dcterms:W3CDTF">2017-01-19T18:51:10Z</dcterms:created>
  <dcterms:modified xsi:type="dcterms:W3CDTF">2017-01-24T23:49:09Z</dcterms:modified>
</cp:coreProperties>
</file>