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75" r:id="rId5"/>
    <p:sldId id="1327" r:id="rId6"/>
    <p:sldId id="1338" r:id="rId7"/>
    <p:sldId id="1334" r:id="rId8"/>
    <p:sldId id="1302" r:id="rId9"/>
    <p:sldId id="1321" r:id="rId10"/>
    <p:sldId id="1319" r:id="rId11"/>
    <p:sldId id="1320" r:id="rId12"/>
    <p:sldId id="1339" r:id="rId13"/>
    <p:sldId id="1336" r:id="rId14"/>
    <p:sldId id="1335" r:id="rId15"/>
    <p:sldId id="1273" r:id="rId16"/>
    <p:sldId id="1274" r:id="rId17"/>
    <p:sldId id="1296" r:id="rId18"/>
    <p:sldId id="1275" r:id="rId19"/>
    <p:sldId id="1292" r:id="rId20"/>
    <p:sldId id="1306" r:id="rId21"/>
    <p:sldId id="1279" r:id="rId22"/>
    <p:sldId id="1300" r:id="rId23"/>
    <p:sldId id="848" r:id="rId24"/>
    <p:sldId id="1305" r:id="rId25"/>
    <p:sldId id="817" r:id="rId26"/>
    <p:sldId id="1277" r:id="rId27"/>
    <p:sldId id="854" r:id="rId28"/>
    <p:sldId id="1330" r:id="rId29"/>
    <p:sldId id="1337" r:id="rId30"/>
    <p:sldId id="8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41C625-F672-482A-BFBE-502E9000FD15}">
          <p14:sldIdLst>
            <p14:sldId id="275"/>
            <p14:sldId id="1327"/>
            <p14:sldId id="1338"/>
            <p14:sldId id="1334"/>
            <p14:sldId id="1302"/>
            <p14:sldId id="1321"/>
            <p14:sldId id="1319"/>
            <p14:sldId id="1320"/>
            <p14:sldId id="1339"/>
            <p14:sldId id="1336"/>
            <p14:sldId id="1335"/>
            <p14:sldId id="1273"/>
            <p14:sldId id="1274"/>
            <p14:sldId id="1296"/>
            <p14:sldId id="1275"/>
            <p14:sldId id="1292"/>
            <p14:sldId id="1306"/>
            <p14:sldId id="1279"/>
            <p14:sldId id="1300"/>
            <p14:sldId id="848"/>
            <p14:sldId id="1305"/>
            <p14:sldId id="817"/>
            <p14:sldId id="1277"/>
            <p14:sldId id="854"/>
            <p14:sldId id="1330"/>
            <p14:sldId id="1337"/>
            <p14:sldId id="8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ford, Brian" initials="MB" lastIdx="18" clrIdx="0">
    <p:extLst>
      <p:ext uri="{19B8F6BF-5375-455C-9EA6-DF929625EA0E}">
        <p15:presenceInfo xmlns:p15="http://schemas.microsoft.com/office/powerpoint/2012/main" userId="S::BManford@nelsonnygaard.com::498bff9c-8846-4913-b1ed-787f0c167392" providerId="AD"/>
      </p:ext>
    </p:extLst>
  </p:cmAuthor>
  <p:cmAuthor id="2" name="Weir, Meghan" initials="WM" lastIdx="6" clrIdx="1">
    <p:extLst>
      <p:ext uri="{19B8F6BF-5375-455C-9EA6-DF929625EA0E}">
        <p15:presenceInfo xmlns:p15="http://schemas.microsoft.com/office/powerpoint/2012/main" userId="S::mweir@nelsonnygaard.com::a9233186-d19e-458f-be5f-c3199be36a0e" providerId="AD"/>
      </p:ext>
    </p:extLst>
  </p:cmAuthor>
  <p:cmAuthor id="3" name="Tumlin, Jeffrey" initials="TJ" lastIdx="4" clrIdx="2">
    <p:extLst>
      <p:ext uri="{19B8F6BF-5375-455C-9EA6-DF929625EA0E}">
        <p15:presenceInfo xmlns:p15="http://schemas.microsoft.com/office/powerpoint/2012/main" userId="S::jtumlin@nelsonnygaard.com::4c4562fe-a156-485b-8d3f-4054f81127a5" providerId="AD"/>
      </p:ext>
    </p:extLst>
  </p:cmAuthor>
  <p:cmAuthor id="4" name="Ranaldson, Marvin" initials="RM" lastIdx="7" clrIdx="3">
    <p:extLst>
      <p:ext uri="{19B8F6BF-5375-455C-9EA6-DF929625EA0E}">
        <p15:presenceInfo xmlns:p15="http://schemas.microsoft.com/office/powerpoint/2012/main" userId="S::mranaldson@nelsonnygaard.com::2283c621-9d93-4c72-a84a-372ef7be0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CCEE3"/>
    <a:srgbClr val="E1E8F0"/>
    <a:srgbClr val="0065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33E85-AEE6-4E6F-9177-1271A0536749}" v="6" dt="2020-06-15T14:03:40.027"/>
    <p1510:client id="{C9D96555-B8E7-B2A7-5076-8F870206F685}" v="392" dt="2020-06-15T22:52:34.898"/>
    <p1510:client id="{D3E72DA8-88AD-450F-A1FB-17C9E070E306}" v="319" dt="2020-06-16T00:29:03.886"/>
    <p1510:client id="{F5BA862E-6A59-7E76-C510-40ADDB8FC2A6}" v="18" dt="2020-06-15T14:37:02.290"/>
    <p1510:client id="{F8451AAD-056A-FD8B-8929-6D672349C68B}" v="642" dt="2020-06-16T01:54:37.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396" autoAdjust="0"/>
  </p:normalViewPr>
  <p:slideViewPr>
    <p:cSldViewPr snapToGrid="0">
      <p:cViewPr varScale="1">
        <p:scale>
          <a:sx n="49" d="100"/>
          <a:sy n="49" d="100"/>
        </p:scale>
        <p:origin x="210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haywardca.sharepoint.com/sites/group-ues-admin/City%20Council%20Standing%20Committies/Council%20Sustainability%20Committee/2019%20Meetings/2019-10-30%20Oct-Nov/GHG%20Emissions%20Reduction%20Goals%202025,%20203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Sheet1!$C$36</c:f>
              <c:strCache>
                <c:ptCount val="1"/>
                <c:pt idx="0">
                  <c:v>Percent</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D838-458F-8F39-294F86A2FF40}"/>
              </c:ext>
            </c:extLst>
          </c:dPt>
          <c:dPt>
            <c:idx val="1"/>
            <c:bubble3D val="0"/>
            <c:spPr>
              <a:solidFill>
                <a:srgbClr val="A67AE0"/>
              </a:solidFill>
              <a:ln w="19050">
                <a:solidFill>
                  <a:schemeClr val="lt1"/>
                </a:solidFill>
              </a:ln>
              <a:effectLst/>
            </c:spPr>
            <c:extLst>
              <c:ext xmlns:c16="http://schemas.microsoft.com/office/drawing/2014/chart" uri="{C3380CC4-5D6E-409C-BE32-E72D297353CC}">
                <c16:uniqueId val="{00000003-D838-458F-8F39-294F86A2FF4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838-458F-8F39-294F86A2FF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38-458F-8F39-294F86A2FF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838-458F-8F39-294F86A2FF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838-458F-8F39-294F86A2FF40}"/>
              </c:ext>
            </c:extLst>
          </c:dPt>
          <c:dLbls>
            <c:dLbl>
              <c:idx val="0"/>
              <c:layout>
                <c:manualLayout>
                  <c:x val="1.790123311775111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838-458F-8F39-294F86A2FF40}"/>
                </c:ext>
              </c:extLst>
            </c:dLbl>
            <c:dLbl>
              <c:idx val="3"/>
              <c:layout>
                <c:manualLayout>
                  <c:x val="-1.9006885730752682E-2"/>
                  <c:y val="6.01741734342869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838-458F-8F39-294F86A2FF4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lang="en-US" sz="18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Sheet1!$A$37:$A$43</c:f>
              <c:strCache>
                <c:ptCount val="6"/>
                <c:pt idx="0">
                  <c:v>Electricity</c:v>
                </c:pt>
                <c:pt idx="1">
                  <c:v>Natural Gas</c:v>
                </c:pt>
                <c:pt idx="2">
                  <c:v>Transportation</c:v>
                </c:pt>
                <c:pt idx="3">
                  <c:v>BART</c:v>
                </c:pt>
                <c:pt idx="4">
                  <c:v>Off-Road</c:v>
                </c:pt>
                <c:pt idx="5">
                  <c:v>Waste</c:v>
                </c:pt>
              </c:strCache>
              <c:extLst/>
            </c:strRef>
          </c:cat>
          <c:val>
            <c:numRef>
              <c:f>Sheet1!$C$37:$C$43</c:f>
              <c:numCache>
                <c:formatCode>0.00%</c:formatCode>
                <c:ptCount val="6"/>
                <c:pt idx="0">
                  <c:v>8.1245263094370149E-2</c:v>
                </c:pt>
                <c:pt idx="1">
                  <c:v>0.20129179637046146</c:v>
                </c:pt>
                <c:pt idx="2">
                  <c:v>0.59842932334892796</c:v>
                </c:pt>
                <c:pt idx="3">
                  <c:v>4.3224613542307928E-3</c:v>
                </c:pt>
                <c:pt idx="4">
                  <c:v>7.284147579647543E-2</c:v>
                </c:pt>
                <c:pt idx="5">
                  <c:v>4.1869680035534193E-2</c:v>
                </c:pt>
              </c:numCache>
              <c:extLst/>
            </c:numRef>
          </c:val>
          <c:extLst>
            <c:ext xmlns:c16="http://schemas.microsoft.com/office/drawing/2014/chart" uri="{C3380CC4-5D6E-409C-BE32-E72D297353CC}">
              <c16:uniqueId val="{0000000C-D838-458F-8F39-294F86A2FF40}"/>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900" b="0" i="0" u="none" strike="noStrike" kern="1200" baseline="0">
          <a:solidFill>
            <a:schemeClr val="tx1"/>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4D97EA-9682-475D-B530-71E0E6DF59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6F96E6-1973-415D-9D3E-989A2DFCCF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99BD7A-9AC6-4CB4-9F2D-C195B8EBBF72}" type="datetimeFigureOut">
              <a:rPr lang="en-US" smtClean="0"/>
              <a:t>6/15/2020</a:t>
            </a:fld>
            <a:endParaRPr lang="en-US"/>
          </a:p>
        </p:txBody>
      </p:sp>
      <p:sp>
        <p:nvSpPr>
          <p:cNvPr id="4" name="Footer Placeholder 3">
            <a:extLst>
              <a:ext uri="{FF2B5EF4-FFF2-40B4-BE49-F238E27FC236}">
                <a16:creationId xmlns:a16="http://schemas.microsoft.com/office/drawing/2014/main" id="{F0C5F1A4-4145-4F35-8C03-41F28EF631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3D9DE7-D378-4D4E-931E-D9F6EACB87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B34D0D-83A0-47B6-8723-A455CF13F5E9}" type="slidenum">
              <a:rPr lang="en-US" smtClean="0"/>
              <a:t>‹#›</a:t>
            </a:fld>
            <a:endParaRPr lang="en-US"/>
          </a:p>
        </p:txBody>
      </p:sp>
    </p:spTree>
    <p:extLst>
      <p:ext uri="{BB962C8B-B14F-4D97-AF65-F5344CB8AC3E}">
        <p14:creationId xmlns:p14="http://schemas.microsoft.com/office/powerpoint/2010/main" val="8308657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22EC8D-4CCD-47EF-8B41-A446FCC39265}" type="datetimeFigureOut">
              <a:rPr lang="en-US" smtClean="0"/>
              <a:t>6/15/2020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B9A1BD1-E95F-4200-8AFF-B5635E4846C3}" type="slidenum">
              <a:rPr lang="en-US" smtClean="0"/>
              <a:t>‹#›</a:t>
            </a:fld>
            <a:endParaRPr lang="en-US"/>
          </a:p>
        </p:txBody>
      </p:sp>
    </p:spTree>
    <p:extLst>
      <p:ext uri="{BB962C8B-B14F-4D97-AF65-F5344CB8AC3E}">
        <p14:creationId xmlns:p14="http://schemas.microsoft.com/office/powerpoint/2010/main" val="4168114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1</a:t>
            </a:fld>
            <a:endParaRPr lang="en-US"/>
          </a:p>
        </p:txBody>
      </p:sp>
    </p:spTree>
    <p:extLst>
      <p:ext uri="{BB962C8B-B14F-4D97-AF65-F5344CB8AC3E}">
        <p14:creationId xmlns:p14="http://schemas.microsoft.com/office/powerpoint/2010/main" val="276958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10</a:t>
            </a:fld>
            <a:endParaRPr lang="en-US"/>
          </a:p>
        </p:txBody>
      </p:sp>
    </p:spTree>
    <p:extLst>
      <p:ext uri="{BB962C8B-B14F-4D97-AF65-F5344CB8AC3E}">
        <p14:creationId xmlns:p14="http://schemas.microsoft.com/office/powerpoint/2010/main" val="174057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for the 2</a:t>
            </a:r>
            <a:r>
              <a:rPr lang="en-US" baseline="30000"/>
              <a:t>nd</a:t>
            </a:r>
            <a:r>
              <a:rPr lang="en-US"/>
              <a:t> recommended GPA…</a:t>
            </a:r>
          </a:p>
          <a:p>
            <a:endParaRPr lang="en-US"/>
          </a:p>
          <a:p>
            <a:r>
              <a:rPr lang="en-US"/>
              <a:t>Greenhouse Gas Emission Reduction Goals …new proposed goals as recommended by Planning Commission and Sustainability Committee</a:t>
            </a:r>
          </a:p>
          <a:p>
            <a:endParaRPr lang="en-US"/>
          </a:p>
          <a:p>
            <a:r>
              <a:rPr lang="en-US"/>
              <a:t>Also, actions that will be necessary to meet the goals…</a:t>
            </a:r>
          </a:p>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11</a:t>
            </a:fld>
            <a:endParaRPr lang="en-US"/>
          </a:p>
        </p:txBody>
      </p:sp>
    </p:spTree>
    <p:extLst>
      <p:ext uri="{BB962C8B-B14F-4D97-AF65-F5344CB8AC3E}">
        <p14:creationId xmlns:p14="http://schemas.microsoft.com/office/powerpoint/2010/main" val="359896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Hayward first outlined GHG emission reduction targets in 2009 in our original Climate Action Plan.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Since then, we incorporated the CAP into the General Plan in 2014, where we slightly adjusted the goals and added a 2040 goal.</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Odd numbers are due to calcs…  match state’s goals</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These goals are included as policies NR______and NR______</a:t>
            </a:r>
          </a:p>
          <a:p>
            <a:r>
              <a:rPr lang="en-US" sz="1200" b="0" kern="1200">
                <a:solidFill>
                  <a:schemeClr val="tx1"/>
                </a:solidFill>
                <a:effectLst/>
                <a:latin typeface="+mn-lt"/>
                <a:ea typeface="+mn-ea"/>
                <a:cs typeface="+mn-cs"/>
              </a:rPr>
              <a:t>…..to reduce emissions by 20% below 2005 baseline levels by 2020; strive to reduce emissions by 61.7% by 2040; and strive to reduce emissions by 82.5% by 2050.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Currently no goal for 2030</a:t>
            </a:r>
          </a:p>
        </p:txBody>
      </p:sp>
      <p:sp>
        <p:nvSpPr>
          <p:cNvPr id="4" name="Slide Number Placeholder 3"/>
          <p:cNvSpPr>
            <a:spLocks noGrp="1"/>
          </p:cNvSpPr>
          <p:nvPr>
            <p:ph type="sldNum" sz="quarter" idx="10"/>
          </p:nvPr>
        </p:nvSpPr>
        <p:spPr/>
        <p:txBody>
          <a:bodyPr/>
          <a:lstStyle/>
          <a:p>
            <a:fld id="{E2840018-718A-44C6-A8F4-20A875B83B99}" type="slidenum">
              <a:rPr lang="en-US" smtClean="0"/>
              <a:t>12</a:t>
            </a:fld>
            <a:endParaRPr lang="en-US"/>
          </a:p>
        </p:txBody>
      </p:sp>
    </p:spTree>
    <p:extLst>
      <p:ext uri="{BB962C8B-B14F-4D97-AF65-F5344CB8AC3E}">
        <p14:creationId xmlns:p14="http://schemas.microsoft.com/office/powerpoint/2010/main" val="535499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Current goals (adopted in 2014 General Plan) mirror those identified in California state legislature, such as the California Global Warming Solutions Act of 2006 (AB-32) and the Governor’s Executive Order #S-03-05.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In September 2016, SB 32 was signed into law.</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In September 2018, Governor Brown signed the Executive Order that committed California to economy-wide carbon neutrality by 2045.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In light of this new goal, staff looked to incorporate a 2045 carbon neutrality goal and set some interim goals to help create a pathway to 2045 carbon neutrality.</a:t>
            </a:r>
          </a:p>
        </p:txBody>
      </p:sp>
      <p:sp>
        <p:nvSpPr>
          <p:cNvPr id="4" name="Slide Number Placeholder 3"/>
          <p:cNvSpPr>
            <a:spLocks noGrp="1"/>
          </p:cNvSpPr>
          <p:nvPr>
            <p:ph type="sldNum" sz="quarter" idx="10"/>
          </p:nvPr>
        </p:nvSpPr>
        <p:spPr/>
        <p:txBody>
          <a:bodyPr/>
          <a:lstStyle/>
          <a:p>
            <a:fld id="{E2840018-718A-44C6-A8F4-20A875B83B99}" type="slidenum">
              <a:rPr lang="en-US" smtClean="0"/>
              <a:t>13</a:t>
            </a:fld>
            <a:endParaRPr lang="en-US"/>
          </a:p>
        </p:txBody>
      </p:sp>
    </p:spTree>
    <p:extLst>
      <p:ext uri="{BB962C8B-B14F-4D97-AF65-F5344CB8AC3E}">
        <p14:creationId xmlns:p14="http://schemas.microsoft.com/office/powerpoint/2010/main" val="2327259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To visual what those bills and executive orders, we have this graph.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Our starting point in the left hand corner is our 2020 goal. The black lines shows Business as Usual. Below that you can see the orange line, which is showing a reduction based on some state measures that are causing reductions  (RPS, vehicle efficiency, etc.)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Next, you can see the SB 32 target.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SB32 requires the state to reduce emissions 40% below 1990 levels.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Since Hayward uses a different baseline year, the equivalent is roughly 55% below 2005 levels by 2030.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From there, the blue trend line shows us meeting the EO that committed to 80% reduction.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And then below that, you see the green line showing the path to carbon neutrality based on the most recent executive order.</a:t>
            </a:r>
          </a:p>
        </p:txBody>
      </p:sp>
      <p:sp>
        <p:nvSpPr>
          <p:cNvPr id="4" name="Slide Number Placeholder 3"/>
          <p:cNvSpPr>
            <a:spLocks noGrp="1"/>
          </p:cNvSpPr>
          <p:nvPr>
            <p:ph type="sldNum" sz="quarter" idx="10"/>
          </p:nvPr>
        </p:nvSpPr>
        <p:spPr/>
        <p:txBody>
          <a:bodyPr/>
          <a:lstStyle/>
          <a:p>
            <a:fld id="{E2840018-718A-44C6-A8F4-20A875B83B99}" type="slidenum">
              <a:rPr lang="en-US" smtClean="0"/>
              <a:t>14</a:t>
            </a:fld>
            <a:endParaRPr lang="en-US"/>
          </a:p>
        </p:txBody>
      </p:sp>
    </p:spTree>
    <p:extLst>
      <p:ext uri="{BB962C8B-B14F-4D97-AF65-F5344CB8AC3E}">
        <p14:creationId xmlns:p14="http://schemas.microsoft.com/office/powerpoint/2010/main" val="204824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most cities in Alameda County have adopted 2030 targets of at least 40% below baseline and some have adopted or are considering 2045 carbon neutrality goals – like Albany and Fremont</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Fremont adopted carbon neutrality in _____ and is currently updating CAP</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Other cities in bay area…. Mountain view adopted carbon neutrality in _____ </a:t>
            </a: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840018-718A-44C6-A8F4-20A875B83B99}" type="slidenum">
              <a:rPr lang="en-US" smtClean="0"/>
              <a:t>15</a:t>
            </a:fld>
            <a:endParaRPr lang="en-US"/>
          </a:p>
        </p:txBody>
      </p:sp>
    </p:spTree>
    <p:extLst>
      <p:ext uri="{BB962C8B-B14F-4D97-AF65-F5344CB8AC3E}">
        <p14:creationId xmlns:p14="http://schemas.microsoft.com/office/powerpoint/2010/main" val="5121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Recommended by PC and CSC…</a:t>
            </a:r>
          </a:p>
          <a:p>
            <a:endParaRPr lang="en-US"/>
          </a:p>
          <a:p>
            <a:r>
              <a:rPr lang="en-US"/>
              <a:t>Exact text is in attachment _______</a:t>
            </a:r>
          </a:p>
          <a:p>
            <a:endParaRPr lang="en-US"/>
          </a:p>
          <a:p>
            <a:r>
              <a:rPr lang="en-US" sz="1200" b="0" kern="1200">
                <a:solidFill>
                  <a:schemeClr val="tx1"/>
                </a:solidFill>
                <a:effectLst/>
                <a:latin typeface="+mn-lt"/>
                <a:ea typeface="+mn-ea"/>
                <a:cs typeface="+mn-cs"/>
              </a:rPr>
              <a:t>These goals are ambitious and will be difficult to meet. And we don’t currently know how exactly we will meet these goals. </a:t>
            </a:r>
          </a:p>
          <a:p>
            <a:endParaRPr lang="en-US" sz="1200" b="0" kern="1200">
              <a:solidFill>
                <a:schemeClr val="tx1"/>
              </a:solidFill>
              <a:effectLst/>
              <a:latin typeface="+mn-lt"/>
              <a:ea typeface="+mn-ea"/>
              <a:cs typeface="+mn-cs"/>
            </a:endParaRPr>
          </a:p>
          <a:p>
            <a:r>
              <a:rPr lang="en-US"/>
              <a:t>Prior to the Planning Commission meeting, staff consulted with an environmental consulting firm regarding the proposed GHG emission reduction goals and how they may affect the City’s review of planning applications in regard to compliance with the California Environmental Quality Act (CEQA). Considering the City’s use of 2005 as the baseline year, it was determined that Hayward’s 2030 goal should be 55% to be consistent with SB 32.5 Having a local goal that is not as stringent as state law can complicate the analysis of development applications. Staff also found that a carbon neutrality goal, if adopted as policy in the City’s General Plan, could be very difficult for developers to provide emissions analyses showing that projects will be consistent with the General Plan. </a:t>
            </a:r>
          </a:p>
          <a:p>
            <a:endParaRPr lang="en-US"/>
          </a:p>
          <a:p>
            <a:r>
              <a:rPr lang="en-US"/>
              <a:t>Staff presented this information to the Planning Commission on December 12, 2019,6 and the Planning Commission voted unanimously to recommend that Council amend the General Plan to include the following GHG emission reduction goals:</a:t>
            </a:r>
            <a:endParaRPr lang="en-US" b="1"/>
          </a:p>
          <a:p>
            <a:pPr marL="171450" indent="-171450">
              <a:buFont typeface="Symbol"/>
              <a:buChar char="•"/>
            </a:pPr>
            <a:r>
              <a:rPr lang="en-US"/>
              <a:t>30% below 2005 levels by 2025</a:t>
            </a:r>
            <a:endParaRPr lang="en-US" b="1"/>
          </a:p>
          <a:p>
            <a:pPr marL="171450" indent="-171450">
              <a:buFont typeface="Symbol"/>
              <a:buChar char="•"/>
            </a:pPr>
            <a:r>
              <a:rPr lang="en-US"/>
              <a:t>55% below 2005 levels by 2030</a:t>
            </a:r>
            <a:endParaRPr lang="en-US" b="1"/>
          </a:p>
          <a:p>
            <a:pPr marL="171450" indent="-171450">
              <a:buFont typeface="Symbol"/>
              <a:buChar char="•"/>
            </a:pPr>
            <a:r>
              <a:rPr lang="en-US"/>
              <a:t>work with the community to develop a plan that may result in the reduction of community-based GHG emissions to achieve carbon neutrality by 2045</a:t>
            </a:r>
            <a:endParaRPr lang="en-US" b="1"/>
          </a:p>
          <a:p>
            <a:endParaRPr lang="en-US" sz="1200" b="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E2840018-718A-44C6-A8F4-20A875B83B99}" type="slidenum">
              <a:rPr lang="en-US" smtClean="0"/>
              <a:t>16</a:t>
            </a:fld>
            <a:endParaRPr lang="en-US"/>
          </a:p>
        </p:txBody>
      </p:sp>
    </p:spTree>
    <p:extLst>
      <p:ext uri="{BB962C8B-B14F-4D97-AF65-F5344CB8AC3E}">
        <p14:creationId xmlns:p14="http://schemas.microsoft.com/office/powerpoint/2010/main" val="549792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take a step back and look at our GHG emission inventory data and provide some insight on feasibility.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Our largest source of emissions is from transportation at 60% and if you combine that with off-road vehicles and BART, it is 68%.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Our second largest source of emissions is energy.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So to make significant GHG reductions and reach carbon neutrality, we will need to address our energy and transportation emission sources.</a:t>
            </a:r>
          </a:p>
        </p:txBody>
      </p:sp>
      <p:sp>
        <p:nvSpPr>
          <p:cNvPr id="4" name="Slide Number Placeholder 3"/>
          <p:cNvSpPr>
            <a:spLocks noGrp="1"/>
          </p:cNvSpPr>
          <p:nvPr>
            <p:ph type="sldNum" sz="quarter" idx="10"/>
          </p:nvPr>
        </p:nvSpPr>
        <p:spPr/>
        <p:txBody>
          <a:bodyPr/>
          <a:lstStyle/>
          <a:p>
            <a:fld id="{E2840018-718A-44C6-A8F4-20A875B83B99}" type="slidenum">
              <a:rPr lang="en-US" smtClean="0"/>
              <a:t>17</a:t>
            </a:fld>
            <a:endParaRPr lang="en-US"/>
          </a:p>
        </p:txBody>
      </p:sp>
    </p:spTree>
    <p:extLst>
      <p:ext uri="{BB962C8B-B14F-4D97-AF65-F5344CB8AC3E}">
        <p14:creationId xmlns:p14="http://schemas.microsoft.com/office/powerpoint/2010/main" val="121817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Electricity</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To meet the proposed 2025 and 2030 goals, all of EBCE’s electricity products will need to be 100% carbon-free by 2030 and we have a very small opt-out rate for both residential and commercial customers. </a:t>
            </a:r>
          </a:p>
          <a:p>
            <a:endParaRPr lang="en-US" sz="1200" b="0" kern="1200">
              <a:solidFill>
                <a:schemeClr val="tx1"/>
              </a:solidFill>
              <a:effectLst/>
              <a:latin typeface="+mn-lt"/>
              <a:ea typeface="+mn-ea"/>
              <a:cs typeface="+mn-cs"/>
            </a:endParaRPr>
          </a:p>
          <a:p>
            <a:r>
              <a:rPr lang="en-US" sz="1200" b="0" i="0" u="none" strike="noStrike" kern="1200" baseline="0">
                <a:solidFill>
                  <a:schemeClr val="tx1"/>
                </a:solidFill>
                <a:latin typeface="+mn-lt"/>
                <a:ea typeface="+mn-ea"/>
                <a:cs typeface="+mn-cs"/>
              </a:rPr>
              <a:t>To meet the proposed 2025 goal, 78% of Hayward customers would need to receive 100% carbon free electricity. </a:t>
            </a:r>
          </a:p>
          <a:p>
            <a:r>
              <a:rPr lang="en-US" sz="1200" b="0" i="0" u="none" strike="noStrike" kern="1200" baseline="0">
                <a:solidFill>
                  <a:schemeClr val="tx1"/>
                </a:solidFill>
                <a:latin typeface="+mn-lt"/>
                <a:ea typeface="+mn-ea"/>
                <a:cs typeface="+mn-cs"/>
              </a:rPr>
              <a:t>By 2030, at least 93% of Hayward customers would need to receive 100% carbon free electricity.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rate for carbon-free electricity (Brilliant 100) is currently equal to PG&amp;E rates,</a:t>
            </a:r>
          </a:p>
          <a:p>
            <a:r>
              <a:rPr lang="en-US" sz="1200" b="0" i="0" u="none" strike="noStrike" kern="1200" baseline="0">
                <a:solidFill>
                  <a:schemeClr val="tx1"/>
                </a:solidFill>
                <a:latin typeface="+mn-lt"/>
                <a:ea typeface="+mn-ea"/>
                <a:cs typeface="+mn-cs"/>
              </a:rPr>
              <a:t>however as noted above, the EBCE Board may soon be considering an increase in the rate for</a:t>
            </a:r>
          </a:p>
          <a:p>
            <a:r>
              <a:rPr lang="en-US" sz="1200" b="0" i="0" u="none" strike="noStrike" kern="1200" baseline="0">
                <a:solidFill>
                  <a:schemeClr val="tx1"/>
                </a:solidFill>
                <a:latin typeface="+mn-lt"/>
                <a:ea typeface="+mn-ea"/>
                <a:cs typeface="+mn-cs"/>
              </a:rPr>
              <a:t>Brilliant 100, which may affect Hayward’s ability to meet its 2020 goal.</a:t>
            </a:r>
          </a:p>
          <a:p>
            <a:endParaRPr lang="en-US" sz="1200" b="0"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Going to discuss B100 rate in July work session</a:t>
            </a:r>
            <a:endParaRPr lang="en-US" sz="1200" b="0" kern="1200">
              <a:solidFill>
                <a:schemeClr val="tx1"/>
              </a:solidFill>
              <a:effectLst/>
              <a:latin typeface="+mn-lt"/>
              <a:ea typeface="+mn-ea"/>
              <a:cs typeface="+mn-cs"/>
            </a:endParaRPr>
          </a:p>
          <a:p>
            <a:endParaRPr lang="en-US" sz="1200" b="0" i="0" u="none" strike="noStrike" kern="1200" baseline="0">
              <a:solidFill>
                <a:schemeClr val="tx1"/>
              </a:solidFill>
              <a:effectLst/>
              <a:latin typeface="+mn-lt"/>
              <a:ea typeface="+mn-ea"/>
              <a:cs typeface="+mn-cs"/>
            </a:endParaRPr>
          </a:p>
          <a:p>
            <a:r>
              <a:rPr lang="en-US" sz="1200" b="1" i="0" u="none" strike="noStrike" kern="1200" baseline="0">
                <a:solidFill>
                  <a:schemeClr val="tx1"/>
                </a:solidFill>
                <a:effectLst/>
                <a:latin typeface="+mn-lt"/>
                <a:ea typeface="+mn-ea"/>
                <a:cs typeface="+mn-cs"/>
              </a:rPr>
              <a:t>Natural Gas</a:t>
            </a:r>
          </a:p>
          <a:p>
            <a:endParaRPr lang="en-US" sz="1200" b="0" i="0" u="none" strike="noStrike" kern="1200" baseline="0">
              <a:solidFill>
                <a:schemeClr val="tx1"/>
              </a:solidFill>
              <a:effectLst/>
              <a:latin typeface="+mn-lt"/>
              <a:ea typeface="+mn-ea"/>
              <a:cs typeface="+mn-cs"/>
            </a:endParaRPr>
          </a:p>
          <a:p>
            <a:r>
              <a:rPr lang="en-US" sz="1200" b="0" kern="1200">
                <a:solidFill>
                  <a:schemeClr val="tx1"/>
                </a:solidFill>
                <a:effectLst/>
                <a:latin typeface="+mn-lt"/>
                <a:ea typeface="+mn-ea"/>
                <a:cs typeface="+mn-cs"/>
              </a:rPr>
              <a:t>In order to meet the 2025, 15% of residential homes (approximated 7,500 dwelling units) would need to be retrofitted to all-electric.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As you can see on this slide I have both the 50% by 2030 target and 55% target. While 5% may not seem like a large percentage, it does require significant increase in what needs to happen to achieve the goal.</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So a 50% goal would require just over 20,000 existing homes would need to be retrofitted to all-electric. </a:t>
            </a:r>
          </a:p>
          <a:p>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Or a 55% Goal would require over 32,000 existing homes to be retrofitted. </a:t>
            </a:r>
          </a:p>
          <a:p>
            <a:endParaRPr lang="en-US" sz="1200" b="0" kern="1200">
              <a:solidFill>
                <a:schemeClr val="tx1"/>
              </a:solidFill>
              <a:effectLst/>
              <a:latin typeface="+mn-lt"/>
              <a:ea typeface="+mn-ea"/>
              <a:cs typeface="+mn-cs"/>
            </a:endParaRPr>
          </a:p>
          <a:p>
            <a:r>
              <a:rPr lang="en-US" sz="1200" b="0" strike="sngStrike" kern="1200">
                <a:solidFill>
                  <a:schemeClr val="tx1"/>
                </a:solidFill>
                <a:effectLst/>
                <a:latin typeface="+mn-lt"/>
                <a:ea typeface="+mn-ea"/>
                <a:cs typeface="+mn-cs"/>
              </a:rPr>
              <a:t>The City of Palo Alto commissioned a study that estimates retrofitting a single-family home to an all-electric package will cost the customer $6,891 more than natural gas over 30 years (around $5,000 in up-front costs and just under $2,000 in higher energy costs).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There are still no electrification rebates available to Hayward customers. </a:t>
            </a:r>
            <a:r>
              <a:rPr lang="en-US" sz="1200" b="0" kern="1200" err="1">
                <a:solidFill>
                  <a:schemeClr val="tx1"/>
                </a:solidFill>
                <a:effectLst/>
                <a:latin typeface="+mn-lt"/>
                <a:ea typeface="+mn-ea"/>
                <a:cs typeface="+mn-cs"/>
              </a:rPr>
              <a:t>BayREN</a:t>
            </a:r>
            <a:r>
              <a:rPr lang="en-US" sz="1200" b="0" kern="1200">
                <a:solidFill>
                  <a:schemeClr val="tx1"/>
                </a:solidFill>
                <a:effectLst/>
                <a:latin typeface="+mn-lt"/>
                <a:ea typeface="+mn-ea"/>
                <a:cs typeface="+mn-cs"/>
              </a:rPr>
              <a:t>, PG&amp;E, and EBCE do all have rebates in the works and hoping to release them soon.</a:t>
            </a:r>
          </a:p>
          <a:p>
            <a:endParaRPr lang="en-US" sz="1200" b="0" kern="1200">
              <a:solidFill>
                <a:schemeClr val="tx1"/>
              </a:solidFill>
              <a:effectLst/>
              <a:latin typeface="+mn-lt"/>
              <a:ea typeface="+mn-ea"/>
              <a:cs typeface="+mn-cs"/>
            </a:endParaRPr>
          </a:p>
          <a:p>
            <a:r>
              <a:rPr lang="en-US" sz="1200" b="0" strike="sngStrike" kern="1200">
                <a:solidFill>
                  <a:schemeClr val="tx1"/>
                </a:solidFill>
                <a:effectLst/>
                <a:latin typeface="+mn-lt"/>
                <a:ea typeface="+mn-ea"/>
                <a:cs typeface="+mn-cs"/>
              </a:rPr>
              <a:t>The City will need to make it a priority that low-income households are not left behind as we transition away from natural gas. And there are new studies and guidelines coming out on an equitable transition that the City can use as a resource. </a:t>
            </a:r>
          </a:p>
          <a:p>
            <a:endParaRPr lang="en-US" sz="1200" b="0" strike="sngStrike" kern="1200">
              <a:solidFill>
                <a:schemeClr val="tx1"/>
              </a:solidFill>
              <a:effectLst/>
              <a:latin typeface="+mn-lt"/>
              <a:ea typeface="+mn-ea"/>
              <a:cs typeface="+mn-cs"/>
            </a:endParaRPr>
          </a:p>
          <a:p>
            <a:r>
              <a:rPr lang="en-US" sz="1200" b="0" i="0" u="none" strike="noStrike" kern="1200" baseline="0">
                <a:solidFill>
                  <a:schemeClr val="tx1"/>
                </a:solidFill>
                <a:latin typeface="+mn-lt"/>
                <a:ea typeface="+mn-ea"/>
                <a:cs typeface="+mn-cs"/>
              </a:rPr>
              <a:t>Hayward has seen a slow decline in residential natural gas emissions,</a:t>
            </a:r>
          </a:p>
          <a:p>
            <a:r>
              <a:rPr lang="en-US" sz="1200" b="0" i="0" u="none" strike="noStrike" kern="1200" baseline="0">
                <a:solidFill>
                  <a:schemeClr val="tx1"/>
                </a:solidFill>
                <a:latin typeface="+mn-lt"/>
                <a:ea typeface="+mn-ea"/>
                <a:cs typeface="+mn-cs"/>
              </a:rPr>
              <a:t>but nonresidential natural gas use has been increasing. In order to meet the 2025 goal, if</a:t>
            </a:r>
          </a:p>
          <a:p>
            <a:r>
              <a:rPr lang="en-US" sz="1200" b="0" i="0" u="none" strike="noStrike" kern="1200" baseline="0">
                <a:solidFill>
                  <a:schemeClr val="tx1"/>
                </a:solidFill>
                <a:latin typeface="+mn-lt"/>
                <a:ea typeface="+mn-ea"/>
                <a:cs typeface="+mn-cs"/>
              </a:rPr>
              <a:t>nonresidential natural gas use remains constant, 20% of residential homes (approximately</a:t>
            </a:r>
          </a:p>
          <a:p>
            <a:r>
              <a:rPr lang="en-US" sz="1200" b="0" i="0" u="none" strike="noStrike" kern="1200" baseline="0">
                <a:solidFill>
                  <a:schemeClr val="tx1"/>
                </a:solidFill>
                <a:latin typeface="+mn-lt"/>
                <a:ea typeface="+mn-ea"/>
                <a:cs typeface="+mn-cs"/>
              </a:rPr>
              <a:t>10,000 dwelling units) would need to be retrofitted to all-electric. For 2030, nonresidential</a:t>
            </a:r>
          </a:p>
          <a:p>
            <a:r>
              <a:rPr lang="en-US" sz="1200" b="0" i="0" u="none" strike="noStrike" kern="1200" baseline="0">
                <a:solidFill>
                  <a:schemeClr val="tx1"/>
                </a:solidFill>
                <a:latin typeface="+mn-lt"/>
                <a:ea typeface="+mn-ea"/>
                <a:cs typeface="+mn-cs"/>
              </a:rPr>
              <a:t>natural gas use would need to decrease significantly and an additional 45% of residential</a:t>
            </a:r>
          </a:p>
          <a:p>
            <a:r>
              <a:rPr lang="en-US" sz="1200" b="0" i="0" u="none" strike="noStrike" kern="1200" baseline="0">
                <a:solidFill>
                  <a:schemeClr val="tx1"/>
                </a:solidFill>
                <a:latin typeface="+mn-lt"/>
                <a:ea typeface="+mn-ea"/>
                <a:cs typeface="+mn-cs"/>
              </a:rPr>
              <a:t>homes (an additional 22,000 dwelling units) would need to be retrofitted to all-electric.</a:t>
            </a:r>
          </a:p>
          <a:p>
            <a:r>
              <a:rPr lang="en-US" sz="1200" b="0" i="0" u="none" strike="noStrike" kern="1200" baseline="0">
                <a:solidFill>
                  <a:schemeClr val="tx1"/>
                </a:solidFill>
                <a:latin typeface="+mn-lt"/>
                <a:ea typeface="+mn-ea"/>
                <a:cs typeface="+mn-cs"/>
              </a:rPr>
              <a:t>With current resources available to residents, this will be very challenging to achieve.</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Transportation</a:t>
            </a:r>
          </a:p>
          <a:p>
            <a:endParaRPr lang="en-US" sz="1200" b="0" i="0" u="none" strike="noStrike" kern="1200" baseline="0">
              <a:solidFill>
                <a:schemeClr val="tx1"/>
              </a:solidFill>
              <a:latin typeface="+mn-lt"/>
              <a:ea typeface="+mn-ea"/>
              <a:cs typeface="+mn-cs"/>
            </a:endParaRPr>
          </a:p>
          <a:p>
            <a:r>
              <a:rPr lang="en-US" sz="1200" b="0" kern="1200">
                <a:solidFill>
                  <a:schemeClr val="tx1"/>
                </a:solidFill>
                <a:effectLst/>
                <a:latin typeface="+mn-lt"/>
                <a:ea typeface="+mn-ea"/>
                <a:cs typeface="+mn-cs"/>
              </a:rPr>
              <a:t>Hayward has seen a small decline in transportation emissions from 2005 to 2017. However, this reduction in emissions should most likely be credited to increased vehicle efficiency, as our vehicle miles traveled have increased since 2010.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Assuming the continuation of increased vehicle efficiency and that passenger vehicles remain the prominent mode of transportation, over 61,000 gasoline vehicles will need to be replaced with an electric vehicle by 2030.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There are programs that staff can promote, like the Air District’s Clean Cars for All program, which offers significant rebates to low income households that replace older cars with EVs. Staff also hosted two electric vehicle workshops these past two Saturdays, one in English and one in Spanish. Bringing together different community partners to educate the community on what their options are and how they can take advantage of the different rebate programs available. </a:t>
            </a:r>
          </a:p>
          <a:p>
            <a:endParaRPr lang="en-US" sz="1200" b="0" kern="1200">
              <a:solidFill>
                <a:schemeClr val="tx1"/>
              </a:solidFill>
              <a:effectLst/>
              <a:latin typeface="+mn-lt"/>
              <a:ea typeface="+mn-ea"/>
              <a:cs typeface="+mn-cs"/>
            </a:endParaRPr>
          </a:p>
          <a:p>
            <a:r>
              <a:rPr lang="en-US" sz="1200" b="0" strike="sngStrike" kern="1200">
                <a:solidFill>
                  <a:schemeClr val="tx1"/>
                </a:solidFill>
                <a:effectLst/>
                <a:latin typeface="+mn-lt"/>
                <a:ea typeface="+mn-ea"/>
                <a:cs typeface="+mn-cs"/>
              </a:rPr>
              <a:t>In general, more incentives will need to be made as EV ownership is not increasing at the rate we need to be carbon neutral in 2045. With transportation accounting for an overwhelming amount of Hayward’s emissions, it is not a source we can ignore and expect to meet aggressive GHG emission reduction targets. </a:t>
            </a:r>
          </a:p>
          <a:p>
            <a:endParaRPr lang="en-US" sz="1200" b="0" strike="sngStrike" kern="1200">
              <a:solidFill>
                <a:schemeClr val="tx1"/>
              </a:solidFill>
              <a:effectLst/>
              <a:latin typeface="+mn-lt"/>
              <a:ea typeface="+mn-ea"/>
              <a:cs typeface="+mn-cs"/>
            </a:endParaRPr>
          </a:p>
          <a:p>
            <a:r>
              <a:rPr lang="en-US" sz="1200" b="0" i="0" u="none" strike="noStrike" kern="1200" baseline="0">
                <a:solidFill>
                  <a:schemeClr val="tx1"/>
                </a:solidFill>
                <a:latin typeface="+mn-lt"/>
                <a:ea typeface="+mn-ea"/>
                <a:cs typeface="+mn-cs"/>
              </a:rPr>
              <a:t>Hayward has seen a small decline in transportation emissions from</a:t>
            </a:r>
          </a:p>
          <a:p>
            <a:r>
              <a:rPr lang="en-US" sz="1200" b="0" i="0" u="none" strike="noStrike" kern="1200" baseline="0">
                <a:solidFill>
                  <a:schemeClr val="tx1"/>
                </a:solidFill>
                <a:latin typeface="+mn-lt"/>
                <a:ea typeface="+mn-ea"/>
                <a:cs typeface="+mn-cs"/>
              </a:rPr>
              <a:t>2005 to 2015. However, this reduction in emissions should be credited to increased vehicle</a:t>
            </a:r>
          </a:p>
          <a:p>
            <a:r>
              <a:rPr lang="en-US" sz="1200" b="0" i="0" u="none" strike="noStrike" kern="1200" baseline="0">
                <a:solidFill>
                  <a:schemeClr val="tx1"/>
                </a:solidFill>
                <a:latin typeface="+mn-lt"/>
                <a:ea typeface="+mn-ea"/>
                <a:cs typeface="+mn-cs"/>
              </a:rPr>
              <a:t>efficiency as the vehicle miles traveled (VMT) have increased since 2010 as the economy</a:t>
            </a:r>
          </a:p>
          <a:p>
            <a:r>
              <a:rPr lang="en-US" sz="1200" b="0" i="0" u="none" strike="noStrike" kern="1200" baseline="0">
                <a:solidFill>
                  <a:schemeClr val="tx1"/>
                </a:solidFill>
                <a:latin typeface="+mn-lt"/>
                <a:ea typeface="+mn-ea"/>
                <a:cs typeface="+mn-cs"/>
              </a:rPr>
              <a:t>recovered from the Great Recession. Meeting the 2025 and 2030 goals will rely on the City</a:t>
            </a:r>
          </a:p>
          <a:p>
            <a:r>
              <a:rPr lang="en-US" sz="1200" b="0" i="0" u="none" strike="noStrike" kern="1200" baseline="0">
                <a:solidFill>
                  <a:schemeClr val="tx1"/>
                </a:solidFill>
                <a:latin typeface="+mn-lt"/>
                <a:ea typeface="+mn-ea"/>
                <a:cs typeface="+mn-cs"/>
              </a:rPr>
              <a:t>drastically reducing transportation related emissions, which accounted for 59% of</a:t>
            </a:r>
          </a:p>
          <a:p>
            <a:r>
              <a:rPr lang="en-US" sz="1200" b="0" i="0" u="none" strike="noStrike" kern="1200" baseline="0">
                <a:solidFill>
                  <a:schemeClr val="tx1"/>
                </a:solidFill>
                <a:latin typeface="+mn-lt"/>
                <a:ea typeface="+mn-ea"/>
                <a:cs typeface="+mn-cs"/>
              </a:rPr>
              <a:t>Hayward’s total emissions in 2017. Assuming the continuation of increased vehicle</a:t>
            </a:r>
          </a:p>
          <a:p>
            <a:r>
              <a:rPr lang="en-US" sz="1200" b="0" i="0" u="none" strike="noStrike" kern="1200" baseline="0">
                <a:solidFill>
                  <a:schemeClr val="tx1"/>
                </a:solidFill>
                <a:latin typeface="+mn-lt"/>
                <a:ea typeface="+mn-ea"/>
                <a:cs typeface="+mn-cs"/>
              </a:rPr>
              <a:t>efficiency and that passenger vehicles and light trucks remain the prominent mode of</a:t>
            </a:r>
          </a:p>
          <a:p>
            <a:r>
              <a:rPr lang="en-US" sz="1200" b="0" i="0" u="none" strike="noStrike" kern="1200" baseline="0">
                <a:solidFill>
                  <a:schemeClr val="tx1"/>
                </a:solidFill>
                <a:latin typeface="+mn-lt"/>
                <a:ea typeface="+mn-ea"/>
                <a:cs typeface="+mn-cs"/>
              </a:rPr>
              <a:t>transportation, 15% (around 21,000 vehicles) of the gasoline fleet would need to be</a:t>
            </a:r>
          </a:p>
          <a:p>
            <a:r>
              <a:rPr lang="en-US" sz="1200" b="0" i="0" u="none" strike="noStrike" kern="1200" baseline="0">
                <a:solidFill>
                  <a:schemeClr val="tx1"/>
                </a:solidFill>
                <a:latin typeface="+mn-lt"/>
                <a:ea typeface="+mn-ea"/>
                <a:cs typeface="+mn-cs"/>
              </a:rPr>
              <a:t>replaced with electric vehicles (EVs) by 2025 and 45% (an additional 40,700 vehicles) by</a:t>
            </a:r>
          </a:p>
          <a:p>
            <a:r>
              <a:rPr lang="en-US" sz="1200" b="0" i="0" u="none" strike="noStrike" kern="1200" baseline="0">
                <a:solidFill>
                  <a:schemeClr val="tx1"/>
                </a:solidFill>
                <a:latin typeface="+mn-lt"/>
                <a:ea typeface="+mn-ea"/>
                <a:cs typeface="+mn-cs"/>
              </a:rPr>
              <a:t>2030. While very challenging, these goals can be helped with the fact that many automobile</a:t>
            </a:r>
          </a:p>
          <a:p>
            <a:r>
              <a:rPr lang="en-US" sz="1200" b="0" i="0" u="none" strike="noStrike" kern="1200" baseline="0">
                <a:solidFill>
                  <a:schemeClr val="tx1"/>
                </a:solidFill>
                <a:latin typeface="+mn-lt"/>
                <a:ea typeface="+mn-ea"/>
                <a:cs typeface="+mn-cs"/>
              </a:rPr>
              <a:t>manufacturers are transitioning to production of all-electric vehicles with some planning to</a:t>
            </a:r>
          </a:p>
          <a:p>
            <a:r>
              <a:rPr lang="en-US" sz="1200" b="0" i="0" u="none" strike="noStrike" kern="1200" baseline="0">
                <a:solidFill>
                  <a:schemeClr val="tx1"/>
                </a:solidFill>
                <a:latin typeface="+mn-lt"/>
                <a:ea typeface="+mn-ea"/>
                <a:cs typeface="+mn-cs"/>
              </a:rPr>
              <a:t>stop manufacturing gas-powered passenger vehicles.</a:t>
            </a:r>
          </a:p>
          <a:p>
            <a:r>
              <a:rPr lang="en-US" sz="1200" b="0" i="0" u="none" strike="noStrike" kern="1200" baseline="0">
                <a:solidFill>
                  <a:schemeClr val="tx1"/>
                </a:solidFill>
                <a:latin typeface="+mn-lt"/>
                <a:ea typeface="+mn-ea"/>
                <a:cs typeface="+mn-cs"/>
              </a:rPr>
              <a:t>Staff recognizes that reductions in vehicle-related emissions will be difficult. As reported by</a:t>
            </a:r>
          </a:p>
          <a:p>
            <a:r>
              <a:rPr lang="en-US" sz="1200" b="0" i="0" u="none" strike="noStrike" kern="1200" baseline="0">
                <a:solidFill>
                  <a:schemeClr val="tx1"/>
                </a:solidFill>
                <a:latin typeface="+mn-lt"/>
                <a:ea typeface="+mn-ea"/>
                <a:cs typeface="+mn-cs"/>
              </a:rPr>
              <a:t>the Mercury News on October 9, 2019 (see Attached), California is projected to fail to meet</a:t>
            </a:r>
          </a:p>
          <a:p>
            <a:r>
              <a:rPr lang="en-US" sz="1200" b="0" i="0" u="none" strike="noStrike" kern="1200" baseline="0">
                <a:solidFill>
                  <a:schemeClr val="tx1"/>
                </a:solidFill>
                <a:latin typeface="+mn-lt"/>
                <a:ea typeface="+mn-ea"/>
                <a:cs typeface="+mn-cs"/>
              </a:rPr>
              <a:t>is emissions targets – partially because “Californians aren’t ready to give up their trucks</a:t>
            </a:r>
          </a:p>
          <a:p>
            <a:r>
              <a:rPr lang="en-US" sz="1200" b="0" i="0" u="none" strike="noStrike" kern="1200" baseline="0">
                <a:solidFill>
                  <a:schemeClr val="tx1"/>
                </a:solidFill>
                <a:latin typeface="+mn-lt"/>
                <a:ea typeface="+mn-ea"/>
                <a:cs typeface="+mn-cs"/>
              </a:rPr>
              <a:t>and SUVs.” While EV ownership is increasing, more incentives will need to be made</a:t>
            </a:r>
          </a:p>
          <a:p>
            <a:r>
              <a:rPr lang="en-US" sz="1200" b="0" i="0" u="none" strike="noStrike" kern="1200" baseline="0">
                <a:solidFill>
                  <a:schemeClr val="tx1"/>
                </a:solidFill>
                <a:latin typeface="+mn-lt"/>
                <a:ea typeface="+mn-ea"/>
                <a:cs typeface="+mn-cs"/>
              </a:rPr>
              <a:t>available statewide. In addition, staff can promote existing local programs such as the Air</a:t>
            </a:r>
          </a:p>
          <a:p>
            <a:r>
              <a:rPr lang="en-US" sz="1200" b="0" i="0" u="none" strike="noStrike" kern="1200" baseline="0">
                <a:solidFill>
                  <a:schemeClr val="tx1"/>
                </a:solidFill>
                <a:latin typeface="+mn-lt"/>
                <a:ea typeface="+mn-ea"/>
                <a:cs typeface="+mn-cs"/>
              </a:rPr>
              <a:t>District’s Clean Cars for All4 program, which offers significant rebates to lower income</a:t>
            </a:r>
          </a:p>
          <a:p>
            <a:r>
              <a:rPr lang="en-US" sz="1200" b="0" i="0" u="none" strike="noStrike" kern="1200" baseline="0">
                <a:solidFill>
                  <a:schemeClr val="tx1"/>
                </a:solidFill>
                <a:latin typeface="+mn-lt"/>
                <a:ea typeface="+mn-ea"/>
                <a:cs typeface="+mn-cs"/>
              </a:rPr>
              <a:t>households that replace older cars with EVs.</a:t>
            </a:r>
          </a:p>
          <a:p>
            <a:endParaRPr lang="en-US" sz="1200" b="0" i="0" u="none" strike="noStrike"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840018-718A-44C6-A8F4-20A875B83B99}" type="slidenum">
              <a:rPr lang="en-US" smtClean="0"/>
              <a:t>18</a:t>
            </a:fld>
            <a:endParaRPr lang="en-US"/>
          </a:p>
        </p:txBody>
      </p:sp>
    </p:spTree>
    <p:extLst>
      <p:ext uri="{BB962C8B-B14F-4D97-AF65-F5344CB8AC3E}">
        <p14:creationId xmlns:p14="http://schemas.microsoft.com/office/powerpoint/2010/main" val="2081191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these goals – as GP policies – must be addressed during review of development proposals</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Main reason why we not saying “100%” for 2045</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CEQA requires that GHG………..</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All projects subject to CEQA are required to include a GHG analysis showing the project will be consistent with SB 32. </a:t>
            </a:r>
          </a:p>
          <a:p>
            <a:r>
              <a:rPr lang="en-US" sz="1200" b="0" kern="1200">
                <a:solidFill>
                  <a:schemeClr val="tx1"/>
                </a:solidFill>
                <a:effectLst/>
                <a:latin typeface="+mn-lt"/>
                <a:ea typeface="+mn-ea"/>
                <a:cs typeface="+mn-cs"/>
              </a:rPr>
              <a:t> </a:t>
            </a:r>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Following the Planning Commission hearing, staff continued to research the CEQA implications of adopting more stringent GHG reduction goals and how development projects will be evaluated in light of the new General Plan policies. Once the City has updated and adopted a 2030 Climate Action Plan (CAP), development projects will be able to streamline their GHG emission analysis by tiering from the CAP’s CEQA document. However, until the 2030 CAP is adopted, developers may be required to prepare an analysis without the benefit of guidance or a methodology that is specific to Hayward. </a:t>
            </a:r>
          </a:p>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840018-718A-44C6-A8F4-20A875B83B99}" type="slidenum">
              <a:rPr lang="en-US" smtClean="0"/>
              <a:t>19</a:t>
            </a:fld>
            <a:endParaRPr lang="en-US"/>
          </a:p>
        </p:txBody>
      </p:sp>
    </p:spTree>
    <p:extLst>
      <p:ext uri="{BB962C8B-B14F-4D97-AF65-F5344CB8AC3E}">
        <p14:creationId xmlns:p14="http://schemas.microsoft.com/office/powerpoint/2010/main" val="208651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2</a:t>
            </a:fld>
            <a:endParaRPr lang="en-US"/>
          </a:p>
        </p:txBody>
      </p:sp>
    </p:spTree>
    <p:extLst>
      <p:ext uri="{BB962C8B-B14F-4D97-AF65-F5344CB8AC3E}">
        <p14:creationId xmlns:p14="http://schemas.microsoft.com/office/powerpoint/2010/main" val="321066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22</a:t>
            </a:fld>
            <a:endParaRPr lang="en-US"/>
          </a:p>
        </p:txBody>
      </p:sp>
    </p:spTree>
    <p:extLst>
      <p:ext uri="{BB962C8B-B14F-4D97-AF65-F5344CB8AC3E}">
        <p14:creationId xmlns:p14="http://schemas.microsoft.com/office/powerpoint/2010/main" val="2684518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look at our GHG emission inventory data and provide some insight on feasibility.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2017 GHG emission inventory are have a 14.6% reduction, and are on the pathway to meet 20% by 2020. </a:t>
            </a:r>
          </a:p>
          <a:p>
            <a:endParaRPr lang="en-US" sz="1200" b="0" kern="1200">
              <a:solidFill>
                <a:schemeClr val="tx1"/>
              </a:solidFill>
              <a:effectLst/>
              <a:latin typeface="+mn-lt"/>
              <a:ea typeface="+mn-ea"/>
              <a:cs typeface="+mn-cs"/>
            </a:endParaRP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2840018-718A-44C6-A8F4-20A875B83B99}" type="slidenum">
              <a:rPr lang="en-US" smtClean="0"/>
              <a:t>23</a:t>
            </a:fld>
            <a:endParaRPr lang="en-US"/>
          </a:p>
        </p:txBody>
      </p:sp>
    </p:spTree>
    <p:extLst>
      <p:ext uri="{BB962C8B-B14F-4D97-AF65-F5344CB8AC3E}">
        <p14:creationId xmlns:p14="http://schemas.microsoft.com/office/powerpoint/2010/main" val="255351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General Plan and Climate Action Plan include adopted goals and policies that support the proposed GPA for a reduction of GHG emissions and adoption of new VMT thresholds.</a:t>
            </a:r>
          </a:p>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24</a:t>
            </a:fld>
            <a:endParaRPr lang="en-US"/>
          </a:p>
        </p:txBody>
      </p:sp>
    </p:spTree>
    <p:extLst>
      <p:ext uri="{BB962C8B-B14F-4D97-AF65-F5344CB8AC3E}">
        <p14:creationId xmlns:p14="http://schemas.microsoft.com/office/powerpoint/2010/main" val="2921738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for the 2</a:t>
            </a:r>
            <a:r>
              <a:rPr lang="en-US" baseline="30000"/>
              <a:t>nd</a:t>
            </a:r>
            <a:r>
              <a:rPr lang="en-US"/>
              <a:t> recommended GPA…</a:t>
            </a:r>
          </a:p>
          <a:p>
            <a:endParaRPr lang="en-US"/>
          </a:p>
          <a:p>
            <a:r>
              <a:rPr lang="en-US"/>
              <a:t>Greenhouse Gas Emission Reduction Goals …new proposed goals as recommended by Planning Commission and Sustainability Committee</a:t>
            </a:r>
          </a:p>
          <a:p>
            <a:endParaRPr lang="en-US"/>
          </a:p>
          <a:p>
            <a:r>
              <a:rPr lang="en-US"/>
              <a:t>Also, actions that will be necessary to meet the goals…</a:t>
            </a:r>
          </a:p>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25</a:t>
            </a:fld>
            <a:endParaRPr lang="en-US"/>
          </a:p>
        </p:txBody>
      </p:sp>
    </p:spTree>
    <p:extLst>
      <p:ext uri="{BB962C8B-B14F-4D97-AF65-F5344CB8AC3E}">
        <p14:creationId xmlns:p14="http://schemas.microsoft.com/office/powerpoint/2010/main" val="38674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now for the 2</a:t>
            </a:r>
            <a:r>
              <a:rPr lang="en-US" baseline="30000"/>
              <a:t>nd</a:t>
            </a:r>
            <a:r>
              <a:rPr lang="en-US"/>
              <a:t> recommended GPA…</a:t>
            </a:r>
          </a:p>
          <a:p>
            <a:endParaRPr lang="en-US"/>
          </a:p>
          <a:p>
            <a:r>
              <a:rPr lang="en-US"/>
              <a:t>Greenhouse Gas Emission Reduction Goals …new proposed goals as recommended by Planning Commission and Sustainability Committee</a:t>
            </a:r>
          </a:p>
          <a:p>
            <a:endParaRPr lang="en-US"/>
          </a:p>
          <a:p>
            <a:r>
              <a:rPr lang="en-US"/>
              <a:t>Also, actions that will be necessary to meet the goals…</a:t>
            </a:r>
          </a:p>
          <a:p>
            <a:endParaRPr lang="en-US"/>
          </a:p>
        </p:txBody>
      </p:sp>
      <p:sp>
        <p:nvSpPr>
          <p:cNvPr id="4" name="Slide Number Placeholder 3"/>
          <p:cNvSpPr>
            <a:spLocks noGrp="1"/>
          </p:cNvSpPr>
          <p:nvPr>
            <p:ph type="sldNum" sz="quarter" idx="5"/>
          </p:nvPr>
        </p:nvSpPr>
        <p:spPr/>
        <p:txBody>
          <a:bodyPr/>
          <a:lstStyle/>
          <a:p>
            <a:fld id="{7B9A1BD1-E95F-4200-8AFF-B5635E4846C3}" type="slidenum">
              <a:rPr lang="en-US" smtClean="0"/>
              <a:t>26</a:t>
            </a:fld>
            <a:endParaRPr lang="en-US"/>
          </a:p>
        </p:txBody>
      </p:sp>
    </p:spTree>
    <p:extLst>
      <p:ext uri="{BB962C8B-B14F-4D97-AF65-F5344CB8AC3E}">
        <p14:creationId xmlns:p14="http://schemas.microsoft.com/office/powerpoint/2010/main" val="3743502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can be City or Regional for residential and regional for employment. The 15% reduction is based on long range GHG emissions reductions goals for the State.</a:t>
            </a:r>
          </a:p>
        </p:txBody>
      </p:sp>
      <p:sp>
        <p:nvSpPr>
          <p:cNvPr id="4" name="Slide Number Placeholder 3"/>
          <p:cNvSpPr>
            <a:spLocks noGrp="1"/>
          </p:cNvSpPr>
          <p:nvPr>
            <p:ph type="sldNum" sz="quarter" idx="5"/>
          </p:nvPr>
        </p:nvSpPr>
        <p:spPr/>
        <p:txBody>
          <a:bodyPr/>
          <a:lstStyle/>
          <a:p>
            <a:fld id="{7B9A1BD1-E95F-4200-8AFF-B5635E4846C3}" type="slidenum">
              <a:rPr lang="en-US" smtClean="0"/>
              <a:t>27</a:t>
            </a:fld>
            <a:endParaRPr lang="en-US"/>
          </a:p>
        </p:txBody>
      </p:sp>
    </p:spTree>
    <p:extLst>
      <p:ext uri="{BB962C8B-B14F-4D97-AF65-F5344CB8AC3E}">
        <p14:creationId xmlns:p14="http://schemas.microsoft.com/office/powerpoint/2010/main" val="2379704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3</a:t>
            </a:fld>
            <a:endParaRPr lang="en-US"/>
          </a:p>
        </p:txBody>
      </p:sp>
    </p:spTree>
    <p:extLst>
      <p:ext uri="{BB962C8B-B14F-4D97-AF65-F5344CB8AC3E}">
        <p14:creationId xmlns:p14="http://schemas.microsoft.com/office/powerpoint/2010/main" val="367011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4</a:t>
            </a:fld>
            <a:endParaRPr lang="en-US"/>
          </a:p>
        </p:txBody>
      </p:sp>
    </p:spTree>
    <p:extLst>
      <p:ext uri="{BB962C8B-B14F-4D97-AF65-F5344CB8AC3E}">
        <p14:creationId xmlns:p14="http://schemas.microsoft.com/office/powerpoint/2010/main" val="292771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5</a:t>
            </a:fld>
            <a:endParaRPr lang="en-US"/>
          </a:p>
        </p:txBody>
      </p:sp>
    </p:spTree>
    <p:extLst>
      <p:ext uri="{BB962C8B-B14F-4D97-AF65-F5344CB8AC3E}">
        <p14:creationId xmlns:p14="http://schemas.microsoft.com/office/powerpoint/2010/main" val="233168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6</a:t>
            </a:fld>
            <a:endParaRPr lang="en-US"/>
          </a:p>
        </p:txBody>
      </p:sp>
    </p:spTree>
    <p:extLst>
      <p:ext uri="{BB962C8B-B14F-4D97-AF65-F5344CB8AC3E}">
        <p14:creationId xmlns:p14="http://schemas.microsoft.com/office/powerpoint/2010/main" val="385395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7</a:t>
            </a:fld>
            <a:endParaRPr lang="en-US"/>
          </a:p>
        </p:txBody>
      </p:sp>
    </p:spTree>
    <p:extLst>
      <p:ext uri="{BB962C8B-B14F-4D97-AF65-F5344CB8AC3E}">
        <p14:creationId xmlns:p14="http://schemas.microsoft.com/office/powerpoint/2010/main" val="251577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8</a:t>
            </a:fld>
            <a:endParaRPr lang="en-US"/>
          </a:p>
        </p:txBody>
      </p:sp>
    </p:spTree>
    <p:extLst>
      <p:ext uri="{BB962C8B-B14F-4D97-AF65-F5344CB8AC3E}">
        <p14:creationId xmlns:p14="http://schemas.microsoft.com/office/powerpoint/2010/main" val="272378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A1BD1-E95F-4200-8AFF-B5635E4846C3}" type="slidenum">
              <a:rPr lang="en-US" smtClean="0"/>
              <a:t>9</a:t>
            </a:fld>
            <a:endParaRPr lang="en-US"/>
          </a:p>
        </p:txBody>
      </p:sp>
    </p:spTree>
    <p:extLst>
      <p:ext uri="{BB962C8B-B14F-4D97-AF65-F5344CB8AC3E}">
        <p14:creationId xmlns:p14="http://schemas.microsoft.com/office/powerpoint/2010/main" val="2106873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_Cover">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7331242" cy="6858000"/>
          </a:xfrm>
        </p:spPr>
        <p:txBody>
          <a:bodyPr anchor="b" anchorCtr="1"/>
          <a:lstStyle>
            <a:lvl1pPr marL="0" indent="0">
              <a:buNone/>
              <a:defRPr/>
            </a:lvl1pPr>
          </a:lstStyle>
          <a:p>
            <a:r>
              <a:rPr lang="en-US"/>
              <a:t>Click icon to add picture</a:t>
            </a:r>
          </a:p>
        </p:txBody>
      </p:sp>
      <p:pic>
        <p:nvPicPr>
          <p:cNvPr id="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39408" y="6137992"/>
            <a:ext cx="1582717" cy="535523"/>
          </a:xfrm>
          <a:prstGeom prst="rect">
            <a:avLst/>
          </a:prstGeom>
          <a:noFill/>
        </p:spPr>
      </p:pic>
      <p:sp>
        <p:nvSpPr>
          <p:cNvPr id="8" name="Text Placeholder 7"/>
          <p:cNvSpPr>
            <a:spLocks noGrp="1"/>
          </p:cNvSpPr>
          <p:nvPr>
            <p:ph type="body" sz="quarter" idx="11"/>
          </p:nvPr>
        </p:nvSpPr>
        <p:spPr>
          <a:xfrm>
            <a:off x="7652084" y="2155324"/>
            <a:ext cx="4270042" cy="2128838"/>
          </a:xfrm>
        </p:spPr>
        <p:txBody>
          <a:bodyPr anchor="b" anchorCtr="0">
            <a:noAutofit/>
          </a:bodyPr>
          <a:lstStyle>
            <a:lvl1pPr marL="0" indent="0">
              <a:buNone/>
              <a:defRPr sz="2400" cap="none"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9"/>
          <p:cNvSpPr>
            <a:spLocks noGrp="1"/>
          </p:cNvSpPr>
          <p:nvPr>
            <p:ph type="body" sz="quarter" idx="12"/>
          </p:nvPr>
        </p:nvSpPr>
        <p:spPr>
          <a:xfrm>
            <a:off x="7651273" y="4412497"/>
            <a:ext cx="4270853" cy="688891"/>
          </a:xfrm>
        </p:spPr>
        <p:txBody>
          <a:bodyPr>
            <a:no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p:cNvSpPr>
            <a:spLocks noGrp="1"/>
          </p:cNvSpPr>
          <p:nvPr>
            <p:ph type="body" sz="quarter" idx="13" hasCustomPrompt="1"/>
          </p:nvPr>
        </p:nvSpPr>
        <p:spPr>
          <a:xfrm>
            <a:off x="7651750" y="5240556"/>
            <a:ext cx="4270375" cy="3100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Presented by: </a:t>
            </a:r>
            <a:r>
              <a:rPr lang="en-US" err="1"/>
              <a:t>FirstName</a:t>
            </a:r>
            <a:r>
              <a:rPr lang="en-US"/>
              <a:t> </a:t>
            </a:r>
            <a:r>
              <a:rPr lang="en-US" err="1"/>
              <a:t>LastName</a:t>
            </a:r>
            <a:endParaRPr lang="en-US"/>
          </a:p>
        </p:txBody>
      </p:sp>
      <p:sp>
        <p:nvSpPr>
          <p:cNvPr id="14" name="Text Placeholder 12"/>
          <p:cNvSpPr>
            <a:spLocks noGrp="1"/>
          </p:cNvSpPr>
          <p:nvPr>
            <p:ph type="body" sz="quarter" idx="14" hasCustomPrompt="1"/>
          </p:nvPr>
        </p:nvSpPr>
        <p:spPr>
          <a:xfrm>
            <a:off x="7651750" y="5591563"/>
            <a:ext cx="4270375" cy="305799"/>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Month ##, 2018</a:t>
            </a:r>
          </a:p>
        </p:txBody>
      </p:sp>
    </p:spTree>
    <p:extLst>
      <p:ext uri="{BB962C8B-B14F-4D97-AF65-F5344CB8AC3E}">
        <p14:creationId xmlns:p14="http://schemas.microsoft.com/office/powerpoint/2010/main" val="126811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_Slide_w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458" y="260951"/>
            <a:ext cx="11024526" cy="722898"/>
          </a:xfrm>
        </p:spPr>
        <p:txBody>
          <a:bodyPr anchor="b" anchorCtr="0">
            <a:noAutofit/>
          </a:bodyPr>
          <a:lstStyle>
            <a:lvl1pPr>
              <a:defRPr baseline="0"/>
            </a:lvl1pPr>
          </a:lstStyle>
          <a:p>
            <a:r>
              <a:rPr lang="en-US"/>
              <a:t>CLICK TO EDIT MASTER TITLE STYLE</a:t>
            </a:r>
          </a:p>
        </p:txBody>
      </p:sp>
      <p:sp>
        <p:nvSpPr>
          <p:cNvPr id="3" name="Content Placeholder 2"/>
          <p:cNvSpPr>
            <a:spLocks noGrp="1"/>
          </p:cNvSpPr>
          <p:nvPr>
            <p:ph idx="1"/>
          </p:nvPr>
        </p:nvSpPr>
        <p:spPr>
          <a:xfrm>
            <a:off x="596457" y="1091358"/>
            <a:ext cx="11024525" cy="449670"/>
          </a:xfrm>
        </p:spPr>
        <p:txBody>
          <a:bodyPr>
            <a:no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2"/>
          <p:cNvSpPr>
            <a:spLocks noGrp="1"/>
          </p:cNvSpPr>
          <p:nvPr>
            <p:ph type="body" sz="quarter" idx="13"/>
          </p:nvPr>
        </p:nvSpPr>
        <p:spPr>
          <a:xfrm>
            <a:off x="7273637" y="5458691"/>
            <a:ext cx="4918364" cy="651598"/>
          </a:xfrm>
          <a:solidFill>
            <a:schemeClr val="bg1">
              <a:alpha val="67000"/>
            </a:schemeClr>
          </a:solidFill>
        </p:spPr>
        <p:txBody>
          <a:bodyPr lIns="182880" rIns="182880" anchor="ctr" anchorCtr="0">
            <a:normAutofit/>
          </a:bodyPr>
          <a:lstStyle>
            <a:lvl1pPr marL="0" indent="0" algn="r">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Content Placeholder 8"/>
          <p:cNvSpPr>
            <a:spLocks noGrp="1"/>
          </p:cNvSpPr>
          <p:nvPr>
            <p:ph sz="quarter" idx="15" hasCustomPrompt="1"/>
          </p:nvPr>
        </p:nvSpPr>
        <p:spPr>
          <a:xfrm>
            <a:off x="0" y="1682750"/>
            <a:ext cx="12192000" cy="44275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graphic/image</a:t>
            </a:r>
          </a:p>
        </p:txBody>
      </p:sp>
      <p:sp>
        <p:nvSpPr>
          <p:cNvPr id="5" name="Footer Placeholder 4"/>
          <p:cNvSpPr>
            <a:spLocks noGrp="1"/>
          </p:cNvSpPr>
          <p:nvPr>
            <p:ph type="ftr" sz="quarter" idx="16"/>
          </p:nvPr>
        </p:nvSpPr>
        <p:spPr>
          <a:solidFill>
            <a:schemeClr val="tx2">
              <a:lumMod val="20000"/>
              <a:lumOff val="80000"/>
            </a:schemeClr>
          </a:solidFill>
        </p:spPr>
        <p:txBody>
          <a:bodyPr/>
          <a:lstStyle>
            <a:lvl1pPr>
              <a:defRPr>
                <a:solidFill>
                  <a:schemeClr val="tx2">
                    <a:lumMod val="60000"/>
                    <a:lumOff val="40000"/>
                  </a:schemeClr>
                </a:solidFill>
              </a:defRPr>
            </a:lvl1pPr>
          </a:lstStyle>
          <a:p>
            <a:endParaRPr lang="en-US"/>
          </a:p>
        </p:txBody>
      </p:sp>
      <p:sp>
        <p:nvSpPr>
          <p:cNvPr id="6" name="Slide Number Placeholder 5"/>
          <p:cNvSpPr>
            <a:spLocks noGrp="1"/>
          </p:cNvSpPr>
          <p:nvPr>
            <p:ph type="sldNum" sz="quarter" idx="17"/>
          </p:nvPr>
        </p:nvSpPr>
        <p:spPr/>
        <p:txBody>
          <a:bodyPr/>
          <a:lstStyle>
            <a:lvl1pPr>
              <a:defRPr>
                <a:solidFill>
                  <a:schemeClr val="tx2">
                    <a:lumMod val="60000"/>
                    <a:lumOff val="40000"/>
                  </a:schemeClr>
                </a:solidFill>
              </a:defRPr>
            </a:lvl1pPr>
          </a:lstStyle>
          <a:p>
            <a:fld id="{FF0F43C4-2C7A-45D0-8F05-A361FFED5078}" type="slidenum">
              <a:rPr lang="en-US" smtClean="0"/>
              <a:pPr/>
              <a:t>‹#›</a:t>
            </a:fld>
            <a:endParaRPr lang="en-US"/>
          </a:p>
        </p:txBody>
      </p:sp>
    </p:spTree>
    <p:extLst>
      <p:ext uri="{BB962C8B-B14F-4D97-AF65-F5344CB8AC3E}">
        <p14:creationId xmlns:p14="http://schemas.microsoft.com/office/powerpoint/2010/main" val="192668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_Bullets_w_R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0308" y="260950"/>
            <a:ext cx="6802530" cy="910123"/>
          </a:xfrm>
        </p:spPr>
        <p:txBody>
          <a:bodyPr anchor="b" anchorCtr="0"/>
          <a:lstStyle/>
          <a:p>
            <a:r>
              <a:rPr lang="en-US"/>
              <a:t>CLICK TO EDIT MASTER TITLE STYLE</a:t>
            </a:r>
          </a:p>
        </p:txBody>
      </p:sp>
      <p:sp>
        <p:nvSpPr>
          <p:cNvPr id="13" name="Text Placeholder 12"/>
          <p:cNvSpPr>
            <a:spLocks noGrp="1"/>
          </p:cNvSpPr>
          <p:nvPr>
            <p:ph type="body" sz="quarter" idx="13"/>
          </p:nvPr>
        </p:nvSpPr>
        <p:spPr>
          <a:xfrm>
            <a:off x="590550" y="1363579"/>
            <a:ext cx="6802288" cy="4814971"/>
          </a:xfrm>
        </p:spPr>
        <p:txBody>
          <a:bodyPr/>
          <a:lstStyle>
            <a:lvl1pPr marL="0" indent="0">
              <a:lnSpc>
                <a:spcPct val="114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Content Placeholder 2"/>
          <p:cNvSpPr>
            <a:spLocks noGrp="1"/>
          </p:cNvSpPr>
          <p:nvPr>
            <p:ph idx="1"/>
          </p:nvPr>
        </p:nvSpPr>
        <p:spPr>
          <a:xfrm>
            <a:off x="7470474" y="0"/>
            <a:ext cx="4721525" cy="6858000"/>
          </a:xfrm>
        </p:spPr>
        <p:txBody>
          <a:bodyPr/>
          <a:lstStyle>
            <a:lvl1pPr marL="0" indent="0">
              <a:buNone/>
              <a:defRPr/>
            </a:lvl1pPr>
          </a:lstStyle>
          <a:p>
            <a:pPr lvl="0"/>
            <a:r>
              <a:rPr lang="en-US"/>
              <a:t>Click to edit Master text styles</a:t>
            </a:r>
          </a:p>
        </p:txBody>
      </p:sp>
      <p:sp>
        <p:nvSpPr>
          <p:cNvPr id="4" name="Footer Placeholder 3"/>
          <p:cNvSpPr>
            <a:spLocks noGrp="1"/>
          </p:cNvSpPr>
          <p:nvPr>
            <p:ph type="ftr" sz="quarter" idx="14"/>
          </p:nvPr>
        </p:nvSpPr>
        <p:spPr/>
        <p:txBody>
          <a:bodyPr/>
          <a:lstStyle/>
          <a:p>
            <a:endParaRPr lang="en-US"/>
          </a:p>
        </p:txBody>
      </p:sp>
      <p:sp>
        <p:nvSpPr>
          <p:cNvPr id="5" name="Slide Number Placeholder 4"/>
          <p:cNvSpPr>
            <a:spLocks noGrp="1"/>
          </p:cNvSpPr>
          <p:nvPr>
            <p:ph type="sldNum" sz="quarter" idx="15"/>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4013869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_w_R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0308" y="260951"/>
            <a:ext cx="6785348" cy="945118"/>
          </a:xfrm>
        </p:spPr>
        <p:txBody>
          <a:bodyPr anchor="b" anchorCtr="0"/>
          <a:lstStyle/>
          <a:p>
            <a:r>
              <a:rPr lang="en-US"/>
              <a:t>CLICK TO EDIT MASTER TITLE STYLE</a:t>
            </a:r>
          </a:p>
        </p:txBody>
      </p:sp>
      <p:sp>
        <p:nvSpPr>
          <p:cNvPr id="6" name="Content Placeholder 2"/>
          <p:cNvSpPr>
            <a:spLocks noGrp="1"/>
          </p:cNvSpPr>
          <p:nvPr>
            <p:ph idx="1"/>
          </p:nvPr>
        </p:nvSpPr>
        <p:spPr>
          <a:xfrm>
            <a:off x="596457" y="1385454"/>
            <a:ext cx="6779128" cy="4791509"/>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2"/>
          </p:nvPr>
        </p:nvSpPr>
        <p:spPr>
          <a:xfrm>
            <a:off x="7453222" y="0"/>
            <a:ext cx="4738777" cy="6858000"/>
          </a:xfrm>
        </p:spPr>
        <p:txBody>
          <a:bodyPr/>
          <a:lstStyle>
            <a:lvl1pPr marL="0" indent="0">
              <a:buNone/>
              <a:defRPr/>
            </a:lvl1pPr>
          </a:lstStyle>
          <a:p>
            <a:pPr lvl="0"/>
            <a:r>
              <a:rPr lang="en-US"/>
              <a:t>Click to edit Master text styles</a:t>
            </a:r>
          </a:p>
        </p:txBody>
      </p:sp>
      <p:sp>
        <p:nvSpPr>
          <p:cNvPr id="3" name="Footer Placeholder 2"/>
          <p:cNvSpPr>
            <a:spLocks noGrp="1"/>
          </p:cNvSpPr>
          <p:nvPr>
            <p:ph type="ftr" sz="quarter" idx="13"/>
          </p:nvPr>
        </p:nvSpPr>
        <p:spPr/>
        <p:txBody>
          <a:bodyPr/>
          <a:lstStyle/>
          <a:p>
            <a:endParaRPr lang="en-US"/>
          </a:p>
        </p:txBody>
      </p:sp>
      <p:sp>
        <p:nvSpPr>
          <p:cNvPr id="5" name="Slide Number Placeholder 4"/>
          <p:cNvSpPr>
            <a:spLocks noGrp="1"/>
          </p:cNvSpPr>
          <p:nvPr>
            <p:ph type="sldNum" sz="quarter" idx="14"/>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72708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_Pg_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b" anchorCtr="1"/>
          <a:lstStyle>
            <a:lvl1pPr marL="0" indent="0">
              <a:buNone/>
              <a:defRPr/>
            </a:lvl1pPr>
          </a:lstStyle>
          <a:p>
            <a:r>
              <a:rPr lang="en-US"/>
              <a:t>Click icon to add picture</a:t>
            </a:r>
          </a:p>
        </p:txBody>
      </p:sp>
      <p:sp>
        <p:nvSpPr>
          <p:cNvPr id="3" name="Slide Number Placeholder 2"/>
          <p:cNvSpPr>
            <a:spLocks noGrp="1"/>
          </p:cNvSpPr>
          <p:nvPr>
            <p:ph type="sldNum" sz="quarter" idx="12"/>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2868430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_Pg_Image_w_Caption">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b" anchorCtr="1"/>
          <a:lstStyle>
            <a:lvl1pPr marL="0" indent="0">
              <a:buNone/>
              <a:defRPr/>
            </a:lvl1pPr>
          </a:lstStyle>
          <a:p>
            <a:r>
              <a:rPr lang="en-US"/>
              <a:t>Click icon to add picture</a:t>
            </a:r>
          </a:p>
        </p:txBody>
      </p:sp>
      <p:sp>
        <p:nvSpPr>
          <p:cNvPr id="3" name="Text Placeholder 2"/>
          <p:cNvSpPr>
            <a:spLocks noGrp="1"/>
          </p:cNvSpPr>
          <p:nvPr>
            <p:ph type="body" sz="quarter" idx="11"/>
          </p:nvPr>
        </p:nvSpPr>
        <p:spPr>
          <a:xfrm>
            <a:off x="0" y="5735783"/>
            <a:ext cx="5611091" cy="582468"/>
          </a:xfrm>
          <a:solidFill>
            <a:schemeClr val="accent1">
              <a:alpha val="80000"/>
            </a:schemeClr>
          </a:solidFill>
        </p:spPr>
        <p:txBody>
          <a:bodyPr lIns="182880" anchor="ctr" anchorCtr="0">
            <a:normAutofit/>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0393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03497" y="891359"/>
            <a:ext cx="7265581" cy="2518148"/>
          </a:xfrm>
        </p:spPr>
        <p:txBody>
          <a:bodyPr anchor="t" anchorCtr="0">
            <a:normAutofit/>
          </a:bodyPr>
          <a:lstStyle>
            <a:lvl1pPr algn="l">
              <a:defRPr sz="4400">
                <a:solidFill>
                  <a:schemeClr val="bg1"/>
                </a:solidFill>
              </a:defRPr>
            </a:lvl1pPr>
          </a:lstStyle>
          <a:p>
            <a:r>
              <a:rPr lang="en-US"/>
              <a:t>Quote</a:t>
            </a:r>
          </a:p>
        </p:txBody>
      </p:sp>
      <p:sp>
        <p:nvSpPr>
          <p:cNvPr id="2" name="TextBox 1"/>
          <p:cNvSpPr txBox="1"/>
          <p:nvPr userDrawn="1"/>
        </p:nvSpPr>
        <p:spPr>
          <a:xfrm>
            <a:off x="687573" y="432390"/>
            <a:ext cx="1190846" cy="1569660"/>
          </a:xfrm>
          <a:prstGeom prst="rect">
            <a:avLst/>
          </a:prstGeom>
          <a:noFill/>
        </p:spPr>
        <p:txBody>
          <a:bodyPr wrap="square" rtlCol="0">
            <a:spAutoFit/>
          </a:bodyPr>
          <a:lstStyle/>
          <a:p>
            <a:r>
              <a:rPr lang="en-US" sz="9600">
                <a:solidFill>
                  <a:schemeClr val="bg1"/>
                </a:solidFill>
                <a:latin typeface="+mj-lt"/>
              </a:rPr>
              <a:t>“</a:t>
            </a:r>
          </a:p>
        </p:txBody>
      </p:sp>
    </p:spTree>
    <p:extLst>
      <p:ext uri="{BB962C8B-B14F-4D97-AF65-F5344CB8AC3E}">
        <p14:creationId xmlns:p14="http://schemas.microsoft.com/office/powerpoint/2010/main" val="86554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_You">
    <p:bg>
      <p:bgPr>
        <a:solidFill>
          <a:schemeClr val="accent1"/>
        </a:solidFill>
        <a:effectLst/>
      </p:bgPr>
    </p:bg>
    <p:spTree>
      <p:nvGrpSpPr>
        <p:cNvPr id="1" name=""/>
        <p:cNvGrpSpPr/>
        <p:nvPr/>
      </p:nvGrpSpPr>
      <p:grpSpPr>
        <a:xfrm>
          <a:off x="0" y="0"/>
          <a:ext cx="0" cy="0"/>
          <a:chOff x="0" y="0"/>
          <a:chExt cx="0" cy="0"/>
        </a:xfrm>
      </p:grpSpPr>
      <p:pic>
        <p:nvPicPr>
          <p:cNvPr id="5" name="Picture 4" descr="NNLogo_Reverse_300dpi.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6123" y="3735797"/>
            <a:ext cx="907070" cy="1279549"/>
          </a:xfrm>
          <a:prstGeom prst="rect">
            <a:avLst/>
          </a:prstGeom>
        </p:spPr>
      </p:pic>
      <p:sp>
        <p:nvSpPr>
          <p:cNvPr id="8" name="Text Placeholder 7"/>
          <p:cNvSpPr>
            <a:spLocks noGrp="1"/>
          </p:cNvSpPr>
          <p:nvPr>
            <p:ph type="body" sz="quarter" idx="10" hasCustomPrompt="1"/>
          </p:nvPr>
        </p:nvSpPr>
        <p:spPr>
          <a:xfrm>
            <a:off x="5153170" y="4375571"/>
            <a:ext cx="4946650" cy="947448"/>
          </a:xfrm>
        </p:spPr>
        <p:txBody>
          <a:bodyPr>
            <a:noAutofit/>
          </a:bodyPr>
          <a:lstStyle>
            <a:lvl1pPr marL="0" indent="0">
              <a:buNone/>
              <a:defRPr sz="18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0"/>
            <a:r>
              <a:rPr lang="en-US"/>
              <a:t>email@nelsonnygaard.com</a:t>
            </a:r>
          </a:p>
        </p:txBody>
      </p:sp>
      <p:sp>
        <p:nvSpPr>
          <p:cNvPr id="10" name="Text Placeholder 9"/>
          <p:cNvSpPr>
            <a:spLocks noGrp="1"/>
          </p:cNvSpPr>
          <p:nvPr>
            <p:ph type="body" sz="quarter" idx="11" hasCustomPrompt="1"/>
          </p:nvPr>
        </p:nvSpPr>
        <p:spPr>
          <a:xfrm>
            <a:off x="5153025" y="3735388"/>
            <a:ext cx="4946650" cy="639762"/>
          </a:xfrm>
        </p:spPr>
        <p:txBody>
          <a:bodyPr/>
          <a:lstStyle>
            <a:lvl1pPr marL="0" indent="0">
              <a:buNone/>
              <a:defRPr>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cxnSp>
        <p:nvCxnSpPr>
          <p:cNvPr id="11" name="Straight Connector 10"/>
          <p:cNvCxnSpPr/>
          <p:nvPr userDrawn="1"/>
        </p:nvCxnSpPr>
        <p:spPr>
          <a:xfrm>
            <a:off x="4896091" y="3735388"/>
            <a:ext cx="0" cy="12799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0" y="2076893"/>
            <a:ext cx="12192000" cy="707886"/>
          </a:xfrm>
          <a:prstGeom prst="rect">
            <a:avLst/>
          </a:prstGeom>
          <a:noFill/>
        </p:spPr>
        <p:txBody>
          <a:bodyPr wrap="square" rtlCol="0">
            <a:spAutoFit/>
          </a:bodyPr>
          <a:lstStyle/>
          <a:p>
            <a:pPr algn="ctr"/>
            <a:r>
              <a:rPr lang="en-US" sz="4000">
                <a:solidFill>
                  <a:schemeClr val="bg1"/>
                </a:solidFill>
                <a:latin typeface="+mj-lt"/>
              </a:rPr>
              <a:t>THANK</a:t>
            </a:r>
            <a:r>
              <a:rPr lang="en-US" sz="4000" baseline="0">
                <a:solidFill>
                  <a:schemeClr val="bg1"/>
                </a:solidFill>
                <a:latin typeface="+mj-lt"/>
              </a:rPr>
              <a:t> </a:t>
            </a:r>
            <a:r>
              <a:rPr lang="en-US" sz="4000" cap="all" baseline="0">
                <a:solidFill>
                  <a:schemeClr val="bg1"/>
                </a:solidFill>
                <a:latin typeface="+mj-lt"/>
              </a:rPr>
              <a:t>YOU</a:t>
            </a:r>
            <a:r>
              <a:rPr lang="en-US" sz="4000" baseline="0">
                <a:solidFill>
                  <a:schemeClr val="bg1"/>
                </a:solidFill>
                <a:latin typeface="+mj-lt"/>
              </a:rPr>
              <a:t>!</a:t>
            </a:r>
            <a:endParaRPr lang="en-US" sz="4000">
              <a:solidFill>
                <a:schemeClr val="bg1"/>
              </a:solidFill>
              <a:latin typeface="+mj-lt"/>
            </a:endParaRPr>
          </a:p>
        </p:txBody>
      </p:sp>
    </p:spTree>
    <p:extLst>
      <p:ext uri="{BB962C8B-B14F-4D97-AF65-F5344CB8AC3E}">
        <p14:creationId xmlns:p14="http://schemas.microsoft.com/office/powerpoint/2010/main" val="388601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rait_Basic_Slid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10931236" y="254642"/>
            <a:ext cx="990687" cy="63821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254644"/>
            <a:ext cx="9570057" cy="63821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p:cNvSpPr>
            <a:spLocks noGrp="1"/>
          </p:cNvSpPr>
          <p:nvPr>
            <p:ph type="body" sz="quarter" idx="13"/>
          </p:nvPr>
        </p:nvSpPr>
        <p:spPr>
          <a:xfrm rot="5400000">
            <a:off x="7506905" y="3272459"/>
            <a:ext cx="6382171" cy="346537"/>
          </a:xfrm>
        </p:spPr>
        <p:txBody>
          <a:bodyPr>
            <a:noAutofit/>
          </a:bodyPr>
          <a:lstStyle>
            <a:lvl1pPr marL="0" indent="0">
              <a:buFontTx/>
              <a:buNone/>
              <a:defRPr sz="2800" b="1">
                <a:solidFill>
                  <a:schemeClr val="tx2"/>
                </a:solidFill>
              </a:defRPr>
            </a:lvl1pPr>
          </a:lstStyle>
          <a:p>
            <a:pPr lvl="0"/>
            <a:r>
              <a:rPr lang="en-US"/>
              <a:t>Click to edit Master text styles</a:t>
            </a:r>
          </a:p>
        </p:txBody>
      </p:sp>
      <p:sp>
        <p:nvSpPr>
          <p:cNvPr id="5" name="Footer Placeholder 4"/>
          <p:cNvSpPr>
            <a:spLocks noGrp="1"/>
          </p:cNvSpPr>
          <p:nvPr>
            <p:ph type="ftr" sz="quarter" idx="14"/>
          </p:nvPr>
        </p:nvSpPr>
        <p:spPr>
          <a:xfrm rot="5400000">
            <a:off x="-3006311" y="3006311"/>
            <a:ext cx="6377748" cy="365126"/>
          </a:xfrm>
        </p:spPr>
        <p:txBody>
          <a:bodyPr/>
          <a:lstStyle/>
          <a:p>
            <a:endParaRPr lang="en-US"/>
          </a:p>
        </p:txBody>
      </p:sp>
      <p:sp>
        <p:nvSpPr>
          <p:cNvPr id="8" name="Slide Number Placeholder 7"/>
          <p:cNvSpPr>
            <a:spLocks noGrp="1"/>
          </p:cNvSpPr>
          <p:nvPr>
            <p:ph type="sldNum" sz="quarter" idx="15"/>
          </p:nvPr>
        </p:nvSpPr>
        <p:spPr>
          <a:xfrm rot="5400000">
            <a:off x="-75763" y="6417114"/>
            <a:ext cx="516649" cy="365123"/>
          </a:xfrm>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2254282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18D01F-95D2-43AF-A41E-4EC5B6581C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80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58000"/>
          </a:xfrm>
        </p:spPr>
        <p:txBody>
          <a:bodyPr/>
          <a:lstStyle>
            <a:lvl1pPr marL="0" indent="0">
              <a:buNone/>
              <a:defRPr/>
            </a:lvl1pPr>
          </a:lstStyle>
          <a:p>
            <a:r>
              <a:rPr lang="en-US"/>
              <a:t>Click icon to add picture</a:t>
            </a:r>
          </a:p>
        </p:txBody>
      </p:sp>
      <p:sp>
        <p:nvSpPr>
          <p:cNvPr id="2" name="Title 1"/>
          <p:cNvSpPr>
            <a:spLocks noGrp="1"/>
          </p:cNvSpPr>
          <p:nvPr>
            <p:ph type="ctrTitle"/>
          </p:nvPr>
        </p:nvSpPr>
        <p:spPr>
          <a:xfrm>
            <a:off x="0" y="4273282"/>
            <a:ext cx="12192000" cy="697490"/>
          </a:xfrm>
          <a:solidFill>
            <a:schemeClr val="accent1"/>
          </a:solidFill>
        </p:spPr>
        <p:txBody>
          <a:bodyPr anchor="b">
            <a:normAutofit/>
          </a:bodyPr>
          <a:lstStyle>
            <a:lvl1pPr algn="ct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0" y="5265255"/>
            <a:ext cx="12192000" cy="5458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713CA6CC-8739-4A74-BBCC-522225D717D2}"/>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FE9AE1CC-C972-4C9A-A64E-BEF0201687FE}"/>
              </a:ext>
            </a:extLst>
          </p:cNvPr>
          <p:cNvSpPr>
            <a:spLocks noGrp="1"/>
          </p:cNvSpPr>
          <p:nvPr>
            <p:ph type="sldNum" sz="quarter" idx="16"/>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142896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itle_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30082"/>
            <a:ext cx="12192000" cy="914400"/>
          </a:xfrm>
          <a:solidFill>
            <a:schemeClr val="bg1"/>
          </a:solidFill>
        </p:spPr>
        <p:txBody>
          <a:bodyPr lIns="457200" anchor="ctr" anchorCtr="0">
            <a:normAutofit/>
          </a:bodyPr>
          <a:lstStyle>
            <a:lvl1pPr algn="l">
              <a:defRPr sz="320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117682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12192000" cy="2601433"/>
          </a:xfrm>
          <a:solidFill>
            <a:schemeClr val="accent1"/>
          </a:solidFill>
        </p:spPr>
        <p:txBody>
          <a:bodyPr lIns="822960" tIns="640080" anchor="t" anchorCtr="0">
            <a:normAutofit/>
          </a:bodyPr>
          <a:lstStyle>
            <a:lvl1pPr algn="l">
              <a:defRPr sz="2800" b="0" baseline="0">
                <a:solidFill>
                  <a:schemeClr val="bg1"/>
                </a:solidFill>
                <a:latin typeface="+mj-lt"/>
              </a:defRPr>
            </a:lvl1pPr>
          </a:lstStyle>
          <a:p>
            <a:r>
              <a:rPr lang="en-US"/>
              <a:t>AGENDA/CONTENTS</a:t>
            </a:r>
          </a:p>
        </p:txBody>
      </p:sp>
      <p:sp>
        <p:nvSpPr>
          <p:cNvPr id="3" name="Subtitle 2"/>
          <p:cNvSpPr>
            <a:spLocks noGrp="1"/>
          </p:cNvSpPr>
          <p:nvPr>
            <p:ph type="subTitle" idx="1" hasCustomPrompt="1"/>
          </p:nvPr>
        </p:nvSpPr>
        <p:spPr>
          <a:xfrm>
            <a:off x="822251" y="1146912"/>
            <a:ext cx="10909005" cy="54588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5" name="Picture Placeholder 9"/>
          <p:cNvSpPr>
            <a:spLocks noGrp="1" noChangeAspect="1"/>
          </p:cNvSpPr>
          <p:nvPr>
            <p:ph type="pic" sz="quarter" idx="26" hasCustomPrompt="1"/>
          </p:nvPr>
        </p:nvSpPr>
        <p:spPr>
          <a:xfrm>
            <a:off x="1261185" y="2023120"/>
            <a:ext cx="1371600" cy="1371600"/>
          </a:xfrm>
          <a:prstGeom prst="ellipse">
            <a:avLst/>
          </a:prstGeom>
          <a:solidFill>
            <a:schemeClr val="bg1">
              <a:lumMod val="85000"/>
            </a:schemeClr>
          </a:solidFill>
          <a:ln w="28575">
            <a:solidFill>
              <a:schemeClr val="bg1"/>
            </a:solidFill>
          </a:ln>
        </p:spPr>
        <p:txBody>
          <a:bodyPr/>
          <a:lstStyle>
            <a:lvl1pPr marL="0" indent="0" algn="ctr">
              <a:buNone/>
              <a:defRPr sz="800" baseline="0"/>
            </a:lvl1pPr>
          </a:lstStyle>
          <a:p>
            <a:r>
              <a:rPr lang="en-US"/>
              <a:t>IMAGE/ICON</a:t>
            </a:r>
          </a:p>
        </p:txBody>
      </p:sp>
      <p:sp>
        <p:nvSpPr>
          <p:cNvPr id="40" name="Text Placeholder 39"/>
          <p:cNvSpPr>
            <a:spLocks noGrp="1"/>
          </p:cNvSpPr>
          <p:nvPr>
            <p:ph type="body" sz="quarter" idx="31" hasCustomPrompt="1"/>
          </p:nvPr>
        </p:nvSpPr>
        <p:spPr>
          <a:xfrm>
            <a:off x="893799" y="3394720"/>
            <a:ext cx="2020112" cy="504328"/>
          </a:xfrm>
        </p:spPr>
        <p:txBody>
          <a:bodyPr lIns="0" rIns="0">
            <a:noAutofit/>
          </a:bodyPr>
          <a:lstStyle>
            <a:lvl1pPr marL="0" indent="0" algn="ctr">
              <a:buNone/>
              <a:defRPr sz="3600">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1</a:t>
            </a:r>
          </a:p>
        </p:txBody>
      </p:sp>
      <p:sp>
        <p:nvSpPr>
          <p:cNvPr id="41" name="Text Placeholder 39"/>
          <p:cNvSpPr>
            <a:spLocks noGrp="1"/>
          </p:cNvSpPr>
          <p:nvPr>
            <p:ph type="body" sz="quarter" idx="32" hasCustomPrompt="1"/>
          </p:nvPr>
        </p:nvSpPr>
        <p:spPr>
          <a:xfrm>
            <a:off x="893799" y="3894248"/>
            <a:ext cx="2020112" cy="1179716"/>
          </a:xfrm>
        </p:spPr>
        <p:txBody>
          <a:bodyPr lIns="0" rIns="0">
            <a:noAutofit/>
          </a:bodyPr>
          <a:lstStyle>
            <a:lvl1pPr marL="0" indent="0" algn="ctr">
              <a:buNone/>
              <a:defRPr sz="20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Section Name</a:t>
            </a:r>
          </a:p>
        </p:txBody>
      </p:sp>
      <p:sp>
        <p:nvSpPr>
          <p:cNvPr id="42" name="Picture Placeholder 9"/>
          <p:cNvSpPr>
            <a:spLocks noGrp="1" noChangeAspect="1"/>
          </p:cNvSpPr>
          <p:nvPr>
            <p:ph type="pic" sz="quarter" idx="33" hasCustomPrompt="1"/>
          </p:nvPr>
        </p:nvSpPr>
        <p:spPr>
          <a:xfrm>
            <a:off x="3820011" y="2023120"/>
            <a:ext cx="1375000" cy="1371600"/>
          </a:xfrm>
          <a:prstGeom prst="ellipse">
            <a:avLst/>
          </a:prstGeom>
          <a:solidFill>
            <a:schemeClr val="bg1">
              <a:lumMod val="85000"/>
            </a:schemeClr>
          </a:solidFill>
          <a:ln w="28575">
            <a:solidFill>
              <a:schemeClr val="bg1"/>
            </a:solidFill>
          </a:ln>
        </p:spPr>
        <p:txBody>
          <a:bodyPr/>
          <a:lstStyle>
            <a:lvl1pPr marL="0" indent="0" algn="ctr">
              <a:buNone/>
              <a:defRPr sz="800" baseline="0"/>
            </a:lvl1pPr>
          </a:lstStyle>
          <a:p>
            <a:r>
              <a:rPr lang="en-US"/>
              <a:t>IMAGE/ICON</a:t>
            </a:r>
          </a:p>
        </p:txBody>
      </p:sp>
      <p:sp>
        <p:nvSpPr>
          <p:cNvPr id="43" name="Text Placeholder 39"/>
          <p:cNvSpPr>
            <a:spLocks noGrp="1"/>
          </p:cNvSpPr>
          <p:nvPr>
            <p:ph type="body" sz="quarter" idx="34" hasCustomPrompt="1"/>
          </p:nvPr>
        </p:nvSpPr>
        <p:spPr>
          <a:xfrm>
            <a:off x="3497455" y="3394720"/>
            <a:ext cx="2020112" cy="504328"/>
          </a:xfrm>
        </p:spPr>
        <p:txBody>
          <a:bodyPr lIns="0" rIns="0">
            <a:noAutofit/>
          </a:bodyPr>
          <a:lstStyle>
            <a:lvl1pPr marL="0" indent="0" algn="ctr">
              <a:buNone/>
              <a:defRPr sz="3600">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2</a:t>
            </a:r>
          </a:p>
        </p:txBody>
      </p:sp>
      <p:sp>
        <p:nvSpPr>
          <p:cNvPr id="44" name="Text Placeholder 39"/>
          <p:cNvSpPr>
            <a:spLocks noGrp="1"/>
          </p:cNvSpPr>
          <p:nvPr>
            <p:ph type="body" sz="quarter" idx="35" hasCustomPrompt="1"/>
          </p:nvPr>
        </p:nvSpPr>
        <p:spPr>
          <a:xfrm>
            <a:off x="3497455" y="3894248"/>
            <a:ext cx="2020112" cy="1179716"/>
          </a:xfrm>
        </p:spPr>
        <p:txBody>
          <a:bodyPr lIns="0" rIns="0">
            <a:noAutofit/>
          </a:bodyPr>
          <a:lstStyle>
            <a:lvl1pPr marL="0" indent="0" algn="ctr">
              <a:buNone/>
              <a:defRPr sz="20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Section Name</a:t>
            </a:r>
          </a:p>
        </p:txBody>
      </p:sp>
      <p:sp>
        <p:nvSpPr>
          <p:cNvPr id="45" name="Picture Placeholder 9"/>
          <p:cNvSpPr>
            <a:spLocks noGrp="1" noChangeAspect="1"/>
          </p:cNvSpPr>
          <p:nvPr>
            <p:ph type="pic" sz="quarter" idx="36" hasCustomPrompt="1"/>
          </p:nvPr>
        </p:nvSpPr>
        <p:spPr>
          <a:xfrm>
            <a:off x="6428179" y="2023120"/>
            <a:ext cx="1374999" cy="1371600"/>
          </a:xfrm>
          <a:prstGeom prst="ellipse">
            <a:avLst/>
          </a:prstGeom>
          <a:solidFill>
            <a:schemeClr val="bg1">
              <a:lumMod val="85000"/>
            </a:schemeClr>
          </a:solidFill>
          <a:ln w="28575">
            <a:solidFill>
              <a:schemeClr val="bg1"/>
            </a:solidFill>
          </a:ln>
        </p:spPr>
        <p:txBody>
          <a:bodyPr/>
          <a:lstStyle>
            <a:lvl1pPr marL="0" indent="0" algn="ctr">
              <a:buNone/>
              <a:defRPr sz="800" baseline="0"/>
            </a:lvl1pPr>
          </a:lstStyle>
          <a:p>
            <a:r>
              <a:rPr lang="en-US"/>
              <a:t>IMAGE/ICON</a:t>
            </a:r>
          </a:p>
        </p:txBody>
      </p:sp>
      <p:sp>
        <p:nvSpPr>
          <p:cNvPr id="46" name="Text Placeholder 39"/>
          <p:cNvSpPr>
            <a:spLocks noGrp="1"/>
          </p:cNvSpPr>
          <p:nvPr>
            <p:ph type="body" sz="quarter" idx="37" hasCustomPrompt="1"/>
          </p:nvPr>
        </p:nvSpPr>
        <p:spPr>
          <a:xfrm>
            <a:off x="6105622" y="3394720"/>
            <a:ext cx="2020112" cy="504328"/>
          </a:xfrm>
        </p:spPr>
        <p:txBody>
          <a:bodyPr lIns="0" rIns="0">
            <a:noAutofit/>
          </a:bodyPr>
          <a:lstStyle>
            <a:lvl1pPr marL="0" indent="0" algn="ctr">
              <a:buNone/>
              <a:defRPr sz="3600">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3</a:t>
            </a:r>
          </a:p>
        </p:txBody>
      </p:sp>
      <p:sp>
        <p:nvSpPr>
          <p:cNvPr id="47" name="Text Placeholder 39"/>
          <p:cNvSpPr>
            <a:spLocks noGrp="1"/>
          </p:cNvSpPr>
          <p:nvPr>
            <p:ph type="body" sz="quarter" idx="38" hasCustomPrompt="1"/>
          </p:nvPr>
        </p:nvSpPr>
        <p:spPr>
          <a:xfrm>
            <a:off x="6105622" y="3894248"/>
            <a:ext cx="2020112" cy="1179716"/>
          </a:xfrm>
        </p:spPr>
        <p:txBody>
          <a:bodyPr lIns="0" rIns="0">
            <a:noAutofit/>
          </a:bodyPr>
          <a:lstStyle>
            <a:lvl1pPr marL="0" indent="0" algn="ctr">
              <a:buNone/>
              <a:defRPr sz="20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Section Name</a:t>
            </a:r>
          </a:p>
        </p:txBody>
      </p:sp>
      <p:sp>
        <p:nvSpPr>
          <p:cNvPr id="48" name="Picture Placeholder 9"/>
          <p:cNvSpPr>
            <a:spLocks noGrp="1" noChangeAspect="1"/>
          </p:cNvSpPr>
          <p:nvPr>
            <p:ph type="pic" sz="quarter" idx="39" hasCustomPrompt="1"/>
          </p:nvPr>
        </p:nvSpPr>
        <p:spPr>
          <a:xfrm>
            <a:off x="9031835" y="2023120"/>
            <a:ext cx="1374999" cy="1371600"/>
          </a:xfrm>
          <a:prstGeom prst="ellipse">
            <a:avLst/>
          </a:prstGeom>
          <a:solidFill>
            <a:schemeClr val="bg1">
              <a:lumMod val="85000"/>
            </a:schemeClr>
          </a:solidFill>
          <a:ln w="28575">
            <a:solidFill>
              <a:schemeClr val="bg1"/>
            </a:solidFill>
          </a:ln>
        </p:spPr>
        <p:txBody>
          <a:bodyPr/>
          <a:lstStyle>
            <a:lvl1pPr marL="0" indent="0" algn="ctr">
              <a:buNone/>
              <a:defRPr sz="800" baseline="0"/>
            </a:lvl1pPr>
          </a:lstStyle>
          <a:p>
            <a:r>
              <a:rPr lang="en-US"/>
              <a:t>IMAGE/ICON</a:t>
            </a:r>
          </a:p>
        </p:txBody>
      </p:sp>
      <p:sp>
        <p:nvSpPr>
          <p:cNvPr id="49" name="Text Placeholder 39"/>
          <p:cNvSpPr>
            <a:spLocks noGrp="1"/>
          </p:cNvSpPr>
          <p:nvPr>
            <p:ph type="body" sz="quarter" idx="40" hasCustomPrompt="1"/>
          </p:nvPr>
        </p:nvSpPr>
        <p:spPr>
          <a:xfrm>
            <a:off x="8709278" y="3394720"/>
            <a:ext cx="2020112" cy="504328"/>
          </a:xfrm>
        </p:spPr>
        <p:txBody>
          <a:bodyPr lIns="0" rIns="0">
            <a:noAutofit/>
          </a:bodyPr>
          <a:lstStyle>
            <a:lvl1pPr marL="0" indent="0" algn="ctr">
              <a:buNone/>
              <a:defRPr sz="3600">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4</a:t>
            </a:r>
          </a:p>
        </p:txBody>
      </p:sp>
      <p:sp>
        <p:nvSpPr>
          <p:cNvPr id="50" name="Text Placeholder 39"/>
          <p:cNvSpPr>
            <a:spLocks noGrp="1"/>
          </p:cNvSpPr>
          <p:nvPr>
            <p:ph type="body" sz="quarter" idx="41" hasCustomPrompt="1"/>
          </p:nvPr>
        </p:nvSpPr>
        <p:spPr>
          <a:xfrm>
            <a:off x="8709278" y="3894248"/>
            <a:ext cx="2020112" cy="1179716"/>
          </a:xfrm>
        </p:spPr>
        <p:txBody>
          <a:bodyPr lIns="0" rIns="0">
            <a:noAutofit/>
          </a:bodyPr>
          <a:lstStyle>
            <a:lvl1pPr marL="0" indent="0" algn="ctr">
              <a:buNone/>
              <a:defRPr sz="20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Section Name</a:t>
            </a:r>
          </a:p>
        </p:txBody>
      </p:sp>
      <p:sp>
        <p:nvSpPr>
          <p:cNvPr id="4" name="Footer Placeholder 3"/>
          <p:cNvSpPr>
            <a:spLocks noGrp="1"/>
          </p:cNvSpPr>
          <p:nvPr>
            <p:ph type="ftr" sz="quarter" idx="42"/>
          </p:nvPr>
        </p:nvSpPr>
        <p:spPr/>
        <p:txBody>
          <a:bodyPr/>
          <a:lstStyle/>
          <a:p>
            <a:endParaRPr lang="en-US"/>
          </a:p>
        </p:txBody>
      </p:sp>
      <p:sp>
        <p:nvSpPr>
          <p:cNvPr id="5" name="Slide Number Placeholder 4"/>
          <p:cNvSpPr>
            <a:spLocks noGrp="1"/>
          </p:cNvSpPr>
          <p:nvPr>
            <p:ph type="sldNum" sz="quarter" idx="43"/>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84196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Icon_Thumbnails">
    <p:spTree>
      <p:nvGrpSpPr>
        <p:cNvPr id="1" name=""/>
        <p:cNvGrpSpPr/>
        <p:nvPr/>
      </p:nvGrpSpPr>
      <p:grpSpPr>
        <a:xfrm>
          <a:off x="0" y="0"/>
          <a:ext cx="0" cy="0"/>
          <a:chOff x="0" y="0"/>
          <a:chExt cx="0" cy="0"/>
        </a:xfrm>
      </p:grpSpPr>
      <p:sp>
        <p:nvSpPr>
          <p:cNvPr id="4" name="Footer Placeholder 3"/>
          <p:cNvSpPr>
            <a:spLocks noGrp="1"/>
          </p:cNvSpPr>
          <p:nvPr>
            <p:ph type="ftr" sz="quarter" idx="62"/>
          </p:nvPr>
        </p:nvSpPr>
        <p:spPr/>
        <p:txBody>
          <a:bodyPr anchor="ctr" anchorCtr="0"/>
          <a:lstStyle>
            <a:lvl1pPr>
              <a:defRPr sz="1000"/>
            </a:lvl1pPr>
          </a:lstStyle>
          <a:p>
            <a:endParaRPr lang="en-US"/>
          </a:p>
        </p:txBody>
      </p:sp>
      <p:sp>
        <p:nvSpPr>
          <p:cNvPr id="2" name="Title 1"/>
          <p:cNvSpPr>
            <a:spLocks noGrp="1"/>
          </p:cNvSpPr>
          <p:nvPr>
            <p:ph type="ctrTitle" hasCustomPrompt="1"/>
          </p:nvPr>
        </p:nvSpPr>
        <p:spPr>
          <a:xfrm>
            <a:off x="822250" y="449222"/>
            <a:ext cx="10909005" cy="543237"/>
          </a:xfrm>
          <a:noFill/>
        </p:spPr>
        <p:txBody>
          <a:bodyPr lIns="0" tIns="91440" rIns="0" bIns="91440" anchor="t" anchorCtr="0">
            <a:noAutofit/>
          </a:bodyPr>
          <a:lstStyle>
            <a:lvl1pPr algn="l">
              <a:defRPr sz="2800" b="0" baseline="0">
                <a:solidFill>
                  <a:schemeClr val="accent1"/>
                </a:solidFill>
                <a:latin typeface="+mj-lt"/>
              </a:defRPr>
            </a:lvl1pPr>
          </a:lstStyle>
          <a:p>
            <a:r>
              <a:rPr lang="en-US"/>
              <a:t>Header</a:t>
            </a:r>
          </a:p>
        </p:txBody>
      </p:sp>
      <p:sp>
        <p:nvSpPr>
          <p:cNvPr id="3" name="Subtitle 2"/>
          <p:cNvSpPr>
            <a:spLocks noGrp="1"/>
          </p:cNvSpPr>
          <p:nvPr>
            <p:ph type="subTitle" idx="1" hasCustomPrompt="1"/>
          </p:nvPr>
        </p:nvSpPr>
        <p:spPr>
          <a:xfrm>
            <a:off x="822251" y="992459"/>
            <a:ext cx="10909005" cy="403592"/>
          </a:xfrm>
        </p:spPr>
        <p:txBody>
          <a:bodyPr lIns="0">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5" name="Picture Placeholder 9"/>
          <p:cNvSpPr>
            <a:spLocks noGrp="1" noChangeAspect="1"/>
          </p:cNvSpPr>
          <p:nvPr>
            <p:ph type="pic" sz="quarter" idx="26" hasCustomPrompt="1"/>
          </p:nvPr>
        </p:nvSpPr>
        <p:spPr>
          <a:xfrm>
            <a:off x="1146507" y="1720970"/>
            <a:ext cx="13716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42" name="Picture Placeholder 9"/>
          <p:cNvSpPr>
            <a:spLocks noGrp="1" noChangeAspect="1"/>
          </p:cNvSpPr>
          <p:nvPr>
            <p:ph type="pic" sz="quarter" idx="33" hasCustomPrompt="1"/>
          </p:nvPr>
        </p:nvSpPr>
        <p:spPr>
          <a:xfrm>
            <a:off x="3881381" y="1720970"/>
            <a:ext cx="13750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45" name="Picture Placeholder 9"/>
          <p:cNvSpPr>
            <a:spLocks noGrp="1" noChangeAspect="1"/>
          </p:cNvSpPr>
          <p:nvPr>
            <p:ph type="pic" sz="quarter" idx="36" hasCustomPrompt="1"/>
          </p:nvPr>
        </p:nvSpPr>
        <p:spPr>
          <a:xfrm>
            <a:off x="6617956" y="1720970"/>
            <a:ext cx="1374999"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48" name="Picture Placeholder 9"/>
          <p:cNvSpPr>
            <a:spLocks noGrp="1" noChangeAspect="1"/>
          </p:cNvSpPr>
          <p:nvPr>
            <p:ph type="pic" sz="quarter" idx="39" hasCustomPrompt="1"/>
          </p:nvPr>
        </p:nvSpPr>
        <p:spPr>
          <a:xfrm>
            <a:off x="9354530" y="1755250"/>
            <a:ext cx="1374999"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16" name="Text Placeholder 39"/>
          <p:cNvSpPr>
            <a:spLocks noGrp="1"/>
          </p:cNvSpPr>
          <p:nvPr>
            <p:ph type="body" sz="quarter" idx="42" hasCustomPrompt="1"/>
          </p:nvPr>
        </p:nvSpPr>
        <p:spPr>
          <a:xfrm>
            <a:off x="822251" y="3255088"/>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17" name="Text Placeholder 39"/>
          <p:cNvSpPr>
            <a:spLocks noGrp="1"/>
          </p:cNvSpPr>
          <p:nvPr>
            <p:ph type="body" sz="quarter" idx="43" hasCustomPrompt="1"/>
          </p:nvPr>
        </p:nvSpPr>
        <p:spPr>
          <a:xfrm>
            <a:off x="822251" y="3498573"/>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18" name="Text Placeholder 39"/>
          <p:cNvSpPr>
            <a:spLocks noGrp="1"/>
          </p:cNvSpPr>
          <p:nvPr>
            <p:ph type="body" sz="quarter" idx="44" hasCustomPrompt="1"/>
          </p:nvPr>
        </p:nvSpPr>
        <p:spPr>
          <a:xfrm>
            <a:off x="3558825" y="3255088"/>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19" name="Text Placeholder 39"/>
          <p:cNvSpPr>
            <a:spLocks noGrp="1"/>
          </p:cNvSpPr>
          <p:nvPr>
            <p:ph type="body" sz="quarter" idx="45" hasCustomPrompt="1"/>
          </p:nvPr>
        </p:nvSpPr>
        <p:spPr>
          <a:xfrm>
            <a:off x="3558825" y="3498573"/>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20" name="Text Placeholder 39"/>
          <p:cNvSpPr>
            <a:spLocks noGrp="1"/>
          </p:cNvSpPr>
          <p:nvPr>
            <p:ph type="body" sz="quarter" idx="46" hasCustomPrompt="1"/>
          </p:nvPr>
        </p:nvSpPr>
        <p:spPr>
          <a:xfrm>
            <a:off x="6295399" y="3255088"/>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21" name="Text Placeholder 39"/>
          <p:cNvSpPr>
            <a:spLocks noGrp="1"/>
          </p:cNvSpPr>
          <p:nvPr>
            <p:ph type="body" sz="quarter" idx="47" hasCustomPrompt="1"/>
          </p:nvPr>
        </p:nvSpPr>
        <p:spPr>
          <a:xfrm>
            <a:off x="6295399" y="3498573"/>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22" name="Text Placeholder 39"/>
          <p:cNvSpPr>
            <a:spLocks noGrp="1"/>
          </p:cNvSpPr>
          <p:nvPr>
            <p:ph type="body" sz="quarter" idx="48" hasCustomPrompt="1"/>
          </p:nvPr>
        </p:nvSpPr>
        <p:spPr>
          <a:xfrm>
            <a:off x="9031973" y="3255088"/>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23" name="Text Placeholder 39"/>
          <p:cNvSpPr>
            <a:spLocks noGrp="1"/>
          </p:cNvSpPr>
          <p:nvPr>
            <p:ph type="body" sz="quarter" idx="49" hasCustomPrompt="1"/>
          </p:nvPr>
        </p:nvSpPr>
        <p:spPr>
          <a:xfrm>
            <a:off x="9031973" y="3498573"/>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26" name="Picture Placeholder 9"/>
          <p:cNvSpPr>
            <a:spLocks noGrp="1" noChangeAspect="1"/>
          </p:cNvSpPr>
          <p:nvPr>
            <p:ph type="pic" sz="quarter" idx="50" hasCustomPrompt="1"/>
          </p:nvPr>
        </p:nvSpPr>
        <p:spPr>
          <a:xfrm>
            <a:off x="1146507" y="4204423"/>
            <a:ext cx="13716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27" name="Text Placeholder 39"/>
          <p:cNvSpPr>
            <a:spLocks noGrp="1"/>
          </p:cNvSpPr>
          <p:nvPr>
            <p:ph type="body" sz="quarter" idx="51" hasCustomPrompt="1"/>
          </p:nvPr>
        </p:nvSpPr>
        <p:spPr>
          <a:xfrm>
            <a:off x="822251" y="5745171"/>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28" name="Text Placeholder 39"/>
          <p:cNvSpPr>
            <a:spLocks noGrp="1"/>
          </p:cNvSpPr>
          <p:nvPr>
            <p:ph type="body" sz="quarter" idx="52" hasCustomPrompt="1"/>
          </p:nvPr>
        </p:nvSpPr>
        <p:spPr>
          <a:xfrm>
            <a:off x="822251" y="5988656"/>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29" name="Picture Placeholder 9"/>
          <p:cNvSpPr>
            <a:spLocks noGrp="1" noChangeAspect="1"/>
          </p:cNvSpPr>
          <p:nvPr>
            <p:ph type="pic" sz="quarter" idx="53" hasCustomPrompt="1"/>
          </p:nvPr>
        </p:nvSpPr>
        <p:spPr>
          <a:xfrm>
            <a:off x="3881381" y="4204423"/>
            <a:ext cx="13750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30" name="Text Placeholder 39"/>
          <p:cNvSpPr>
            <a:spLocks noGrp="1"/>
          </p:cNvSpPr>
          <p:nvPr>
            <p:ph type="body" sz="quarter" idx="54" hasCustomPrompt="1"/>
          </p:nvPr>
        </p:nvSpPr>
        <p:spPr>
          <a:xfrm>
            <a:off x="3558825" y="5745171"/>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31" name="Text Placeholder 39"/>
          <p:cNvSpPr>
            <a:spLocks noGrp="1"/>
          </p:cNvSpPr>
          <p:nvPr>
            <p:ph type="body" sz="quarter" idx="55" hasCustomPrompt="1"/>
          </p:nvPr>
        </p:nvSpPr>
        <p:spPr>
          <a:xfrm>
            <a:off x="3558825" y="5988656"/>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32" name="Picture Placeholder 9"/>
          <p:cNvSpPr>
            <a:spLocks noGrp="1" noChangeAspect="1"/>
          </p:cNvSpPr>
          <p:nvPr>
            <p:ph type="pic" sz="quarter" idx="56" hasCustomPrompt="1"/>
          </p:nvPr>
        </p:nvSpPr>
        <p:spPr>
          <a:xfrm>
            <a:off x="6617955" y="4204423"/>
            <a:ext cx="13750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33" name="Text Placeholder 39"/>
          <p:cNvSpPr>
            <a:spLocks noGrp="1"/>
          </p:cNvSpPr>
          <p:nvPr>
            <p:ph type="body" sz="quarter" idx="57" hasCustomPrompt="1"/>
          </p:nvPr>
        </p:nvSpPr>
        <p:spPr>
          <a:xfrm>
            <a:off x="6295399" y="5738541"/>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34" name="Text Placeholder 39"/>
          <p:cNvSpPr>
            <a:spLocks noGrp="1"/>
          </p:cNvSpPr>
          <p:nvPr>
            <p:ph type="body" sz="quarter" idx="58" hasCustomPrompt="1"/>
          </p:nvPr>
        </p:nvSpPr>
        <p:spPr>
          <a:xfrm>
            <a:off x="6295399" y="5982026"/>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35" name="Picture Placeholder 9"/>
          <p:cNvSpPr>
            <a:spLocks noGrp="1" noChangeAspect="1"/>
          </p:cNvSpPr>
          <p:nvPr>
            <p:ph type="pic" sz="quarter" idx="59" hasCustomPrompt="1"/>
          </p:nvPr>
        </p:nvSpPr>
        <p:spPr>
          <a:xfrm>
            <a:off x="9354529" y="4204423"/>
            <a:ext cx="1375000" cy="1371600"/>
          </a:xfrm>
          <a:prstGeom prst="ellipse">
            <a:avLst/>
          </a:prstGeom>
          <a:solidFill>
            <a:schemeClr val="bg1">
              <a:lumMod val="85000"/>
            </a:schemeClr>
          </a:solidFill>
          <a:ln w="28575">
            <a:solidFill>
              <a:schemeClr val="accent1"/>
            </a:solidFill>
          </a:ln>
        </p:spPr>
        <p:txBody>
          <a:bodyPr/>
          <a:lstStyle>
            <a:lvl1pPr marL="0" indent="0" algn="ctr">
              <a:buNone/>
              <a:defRPr sz="800" baseline="0"/>
            </a:lvl1pPr>
          </a:lstStyle>
          <a:p>
            <a:r>
              <a:rPr lang="en-US"/>
              <a:t>IMAGE/ICON</a:t>
            </a:r>
          </a:p>
        </p:txBody>
      </p:sp>
      <p:sp>
        <p:nvSpPr>
          <p:cNvPr id="36" name="Text Placeholder 39"/>
          <p:cNvSpPr>
            <a:spLocks noGrp="1"/>
          </p:cNvSpPr>
          <p:nvPr>
            <p:ph type="body" sz="quarter" idx="60" hasCustomPrompt="1"/>
          </p:nvPr>
        </p:nvSpPr>
        <p:spPr>
          <a:xfrm>
            <a:off x="9031973" y="5745171"/>
            <a:ext cx="2020112" cy="243485"/>
          </a:xfrm>
        </p:spPr>
        <p:txBody>
          <a:bodyPr lIns="0" rIns="0">
            <a:noAutofit/>
          </a:bodyPr>
          <a:lstStyle>
            <a:lvl1pPr marL="0" indent="0" algn="ctr">
              <a:buNone/>
              <a:defRPr sz="1100">
                <a:solidFill>
                  <a:schemeClr val="accent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Title in Title Case</a:t>
            </a:r>
          </a:p>
        </p:txBody>
      </p:sp>
      <p:sp>
        <p:nvSpPr>
          <p:cNvPr id="37" name="Text Placeholder 39"/>
          <p:cNvSpPr>
            <a:spLocks noGrp="1"/>
          </p:cNvSpPr>
          <p:nvPr>
            <p:ph type="body" sz="quarter" idx="61" hasCustomPrompt="1"/>
          </p:nvPr>
        </p:nvSpPr>
        <p:spPr>
          <a:xfrm>
            <a:off x="9031973" y="5988656"/>
            <a:ext cx="2020112" cy="407408"/>
          </a:xfrm>
        </p:spPr>
        <p:txBody>
          <a:bodyPr lIns="0" rIns="0">
            <a:noAutofit/>
          </a:bodyPr>
          <a:lstStyle>
            <a:lvl1pPr marL="0" indent="0" algn="ctr">
              <a:buNone/>
              <a:defRPr sz="1200">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Name in Title Case</a:t>
            </a:r>
          </a:p>
        </p:txBody>
      </p:sp>
      <p:sp>
        <p:nvSpPr>
          <p:cNvPr id="5" name="Slide Number Placeholder 4"/>
          <p:cNvSpPr>
            <a:spLocks noGrp="1"/>
          </p:cNvSpPr>
          <p:nvPr>
            <p:ph type="sldNum" sz="quarter" idx="63"/>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679619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Footer Placeholder 1"/>
          <p:cNvSpPr>
            <a:spLocks noGrp="1"/>
          </p:cNvSpPr>
          <p:nvPr>
            <p:ph type="ftr" sz="quarter" idx="39"/>
          </p:nvPr>
        </p:nvSpPr>
        <p:spPr/>
        <p:txBody>
          <a:bodyPr/>
          <a:lstStyle/>
          <a:p>
            <a:endParaRPr lang="en-US"/>
          </a:p>
        </p:txBody>
      </p:sp>
      <p:sp>
        <p:nvSpPr>
          <p:cNvPr id="5" name="Picture Placeholder 4"/>
          <p:cNvSpPr>
            <a:spLocks noGrp="1"/>
          </p:cNvSpPr>
          <p:nvPr>
            <p:ph type="pic" sz="quarter" idx="33"/>
          </p:nvPr>
        </p:nvSpPr>
        <p:spPr>
          <a:xfrm>
            <a:off x="0" y="0"/>
            <a:ext cx="12192000" cy="6858000"/>
          </a:xfrm>
          <a:noFill/>
        </p:spPr>
        <p:txBody>
          <a:bodyPr/>
          <a:lstStyle>
            <a:lvl1pPr marL="0" indent="0">
              <a:buNone/>
              <a:defRPr/>
            </a:lvl1pPr>
          </a:lstStyle>
          <a:p>
            <a:r>
              <a:rPr lang="en-US"/>
              <a:t>Click icon to add picture</a:t>
            </a:r>
          </a:p>
        </p:txBody>
      </p:sp>
      <p:sp>
        <p:nvSpPr>
          <p:cNvPr id="41" name="Text Placeholder 39"/>
          <p:cNvSpPr>
            <a:spLocks noGrp="1"/>
          </p:cNvSpPr>
          <p:nvPr>
            <p:ph type="body" sz="quarter" idx="32" hasCustomPrompt="1"/>
          </p:nvPr>
        </p:nvSpPr>
        <p:spPr>
          <a:xfrm>
            <a:off x="458901" y="2846033"/>
            <a:ext cx="4049137" cy="432425"/>
          </a:xfrm>
          <a:solidFill>
            <a:schemeClr val="accent1">
              <a:alpha val="80000"/>
            </a:schemeClr>
          </a:solidFill>
        </p:spPr>
        <p:txBody>
          <a:bodyPr lIns="91440" tIns="91440" rIns="91440" bIns="91440">
            <a:noAutofit/>
          </a:bodyPr>
          <a:lstStyle>
            <a:lvl1pPr marL="0" indent="0" algn="l">
              <a:buNone/>
              <a:defRPr sz="2000" b="1">
                <a:solidFill>
                  <a:schemeClr val="bg1"/>
                </a:solidFill>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01 | Section Name</a:t>
            </a:r>
          </a:p>
        </p:txBody>
      </p:sp>
      <p:sp>
        <p:nvSpPr>
          <p:cNvPr id="19" name="Text Placeholder 39"/>
          <p:cNvSpPr>
            <a:spLocks noGrp="1"/>
          </p:cNvSpPr>
          <p:nvPr>
            <p:ph type="body" sz="quarter" idx="34" hasCustomPrompt="1"/>
          </p:nvPr>
        </p:nvSpPr>
        <p:spPr>
          <a:xfrm>
            <a:off x="458900" y="3511389"/>
            <a:ext cx="4049137" cy="432425"/>
          </a:xfrm>
          <a:solidFill>
            <a:schemeClr val="accent1">
              <a:alpha val="80000"/>
            </a:schemeClr>
          </a:solidFill>
        </p:spPr>
        <p:txBody>
          <a:bodyPr lIns="91440" tIns="91440" rIns="91440" bIns="91440">
            <a:noAutofit/>
          </a:bodyPr>
          <a:lstStyle>
            <a:lvl1pPr marL="0" indent="0" algn="l">
              <a:buNone/>
              <a:defRPr sz="2000" b="1">
                <a:solidFill>
                  <a:schemeClr val="bg1"/>
                </a:solidFill>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02 | Section Name</a:t>
            </a:r>
          </a:p>
        </p:txBody>
      </p:sp>
      <p:sp>
        <p:nvSpPr>
          <p:cNvPr id="20" name="Text Placeholder 39"/>
          <p:cNvSpPr>
            <a:spLocks noGrp="1"/>
          </p:cNvSpPr>
          <p:nvPr>
            <p:ph type="body" sz="quarter" idx="35" hasCustomPrompt="1"/>
          </p:nvPr>
        </p:nvSpPr>
        <p:spPr>
          <a:xfrm>
            <a:off x="458900" y="4176745"/>
            <a:ext cx="4049137" cy="432425"/>
          </a:xfrm>
          <a:solidFill>
            <a:schemeClr val="accent1">
              <a:alpha val="80000"/>
            </a:schemeClr>
          </a:solidFill>
        </p:spPr>
        <p:txBody>
          <a:bodyPr lIns="91440" tIns="91440" rIns="91440" bIns="91440">
            <a:noAutofit/>
          </a:bodyPr>
          <a:lstStyle>
            <a:lvl1pPr marL="0" indent="0" algn="l">
              <a:buNone/>
              <a:defRPr sz="2000" b="1">
                <a:solidFill>
                  <a:schemeClr val="bg1"/>
                </a:solidFill>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03 | Section Name</a:t>
            </a:r>
          </a:p>
        </p:txBody>
      </p:sp>
      <p:sp>
        <p:nvSpPr>
          <p:cNvPr id="21" name="Text Placeholder 39"/>
          <p:cNvSpPr>
            <a:spLocks noGrp="1"/>
          </p:cNvSpPr>
          <p:nvPr>
            <p:ph type="body" sz="quarter" idx="36" hasCustomPrompt="1"/>
          </p:nvPr>
        </p:nvSpPr>
        <p:spPr>
          <a:xfrm>
            <a:off x="458900" y="4886083"/>
            <a:ext cx="4049137" cy="432425"/>
          </a:xfrm>
          <a:solidFill>
            <a:schemeClr val="accent1">
              <a:alpha val="80000"/>
            </a:schemeClr>
          </a:solidFill>
        </p:spPr>
        <p:txBody>
          <a:bodyPr lIns="91440" tIns="91440" rIns="91440" bIns="91440">
            <a:noAutofit/>
          </a:bodyPr>
          <a:lstStyle>
            <a:lvl1pPr marL="0" indent="0" algn="l">
              <a:buNone/>
              <a:defRPr sz="2000" b="1">
                <a:solidFill>
                  <a:schemeClr val="bg1"/>
                </a:solidFill>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04 | Section Name</a:t>
            </a:r>
          </a:p>
        </p:txBody>
      </p:sp>
      <p:sp>
        <p:nvSpPr>
          <p:cNvPr id="22" name="Text Placeholder 39"/>
          <p:cNvSpPr>
            <a:spLocks noGrp="1"/>
          </p:cNvSpPr>
          <p:nvPr>
            <p:ph type="body" sz="quarter" idx="37" hasCustomPrompt="1"/>
          </p:nvPr>
        </p:nvSpPr>
        <p:spPr>
          <a:xfrm>
            <a:off x="458899" y="5595421"/>
            <a:ext cx="4049137" cy="432425"/>
          </a:xfrm>
          <a:solidFill>
            <a:schemeClr val="accent1">
              <a:alpha val="80000"/>
            </a:schemeClr>
          </a:solidFill>
        </p:spPr>
        <p:txBody>
          <a:bodyPr lIns="91440" tIns="91440" rIns="91440" bIns="91440">
            <a:noAutofit/>
          </a:bodyPr>
          <a:lstStyle>
            <a:lvl1pPr marL="0" indent="0" algn="l">
              <a:buNone/>
              <a:defRPr sz="2000" b="1">
                <a:solidFill>
                  <a:schemeClr val="bg1"/>
                </a:solidFill>
                <a:latin typeface="+mn-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05 | Section Name</a:t>
            </a:r>
          </a:p>
        </p:txBody>
      </p:sp>
      <p:sp>
        <p:nvSpPr>
          <p:cNvPr id="23" name="Text Placeholder 39"/>
          <p:cNvSpPr>
            <a:spLocks noGrp="1"/>
          </p:cNvSpPr>
          <p:nvPr>
            <p:ph type="body" sz="quarter" idx="38" hasCustomPrompt="1"/>
          </p:nvPr>
        </p:nvSpPr>
        <p:spPr>
          <a:xfrm>
            <a:off x="458898" y="1371592"/>
            <a:ext cx="4049137" cy="576154"/>
          </a:xfrm>
          <a:solidFill>
            <a:schemeClr val="accent1">
              <a:alpha val="80000"/>
            </a:schemeClr>
          </a:solidFill>
        </p:spPr>
        <p:txBody>
          <a:bodyPr lIns="91440" tIns="91440" rIns="91440" bIns="91440">
            <a:noAutofit/>
          </a:bodyPr>
          <a:lstStyle>
            <a:lvl1pPr marL="0" indent="0" algn="l">
              <a:buNone/>
              <a:defRPr sz="2800" b="1" cap="all" baseline="0">
                <a:solidFill>
                  <a:schemeClr val="bg1"/>
                </a:solidFill>
                <a:latin typeface="+mj-lt"/>
              </a:defRPr>
            </a:lvl1pPr>
            <a:lvl2pPr marL="457200" indent="0" algn="ctr">
              <a:buNone/>
              <a:defRPr/>
            </a:lvl2pPr>
            <a:lvl3pPr marL="914400" indent="0">
              <a:buNone/>
              <a:defRPr/>
            </a:lvl3pPr>
            <a:lvl4pPr marL="1371600" indent="0">
              <a:buNone/>
              <a:defRPr/>
            </a:lvl4pPr>
            <a:lvl5pPr marL="1828800" indent="0">
              <a:buNone/>
              <a:defRPr/>
            </a:lvl5pPr>
          </a:lstStyle>
          <a:p>
            <a:pPr lvl="0"/>
            <a:r>
              <a:rPr lang="en-US"/>
              <a:t>AGENDA</a:t>
            </a:r>
          </a:p>
        </p:txBody>
      </p:sp>
      <p:sp>
        <p:nvSpPr>
          <p:cNvPr id="3" name="Slide Number Placeholder 2"/>
          <p:cNvSpPr>
            <a:spLocks noGrp="1"/>
          </p:cNvSpPr>
          <p:nvPr>
            <p:ph type="sldNum" sz="quarter" idx="40"/>
          </p:nvPr>
        </p:nvSpPr>
        <p:spPr/>
        <p:txBody>
          <a:bodyPr/>
          <a:lstStyle>
            <a:lvl1pPr>
              <a:defRPr>
                <a:solidFill>
                  <a:schemeClr val="tx2"/>
                </a:solidFill>
              </a:defRPr>
            </a:lvl1pPr>
          </a:lstStyle>
          <a:p>
            <a:fld id="{FF0F43C4-2C7A-45D0-8F05-A361FFED5078}" type="slidenum">
              <a:rPr lang="en-US" smtClean="0"/>
              <a:pPr/>
              <a:t>‹#›</a:t>
            </a:fld>
            <a:endParaRPr lang="en-US"/>
          </a:p>
        </p:txBody>
      </p:sp>
    </p:spTree>
    <p:extLst>
      <p:ext uri="{BB962C8B-B14F-4D97-AF65-F5344CB8AC3E}">
        <p14:creationId xmlns:p14="http://schemas.microsoft.com/office/powerpoint/2010/main" val="97875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_Put_People_Firs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308" y="260951"/>
            <a:ext cx="825024" cy="1121634"/>
          </a:xfrm>
          <a:prstGeom prst="rect">
            <a:avLst/>
          </a:prstGeom>
        </p:spPr>
      </p:pic>
      <p:cxnSp>
        <p:nvCxnSpPr>
          <p:cNvPr id="6" name="Straight Connector 5"/>
          <p:cNvCxnSpPr/>
          <p:nvPr userDrawn="1"/>
        </p:nvCxnSpPr>
        <p:spPr>
          <a:xfrm flipH="1">
            <a:off x="1640068" y="260951"/>
            <a:ext cx="4307" cy="1119559"/>
          </a:xfrm>
          <a:prstGeom prst="line">
            <a:avLst/>
          </a:prstGeom>
          <a:ln w="6350">
            <a:solidFill>
              <a:schemeClr val="tx2"/>
            </a:solidFill>
          </a:ln>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2291" y="1286025"/>
            <a:ext cx="8971221" cy="4735094"/>
          </a:xfrm>
          <a:prstGeom prst="rect">
            <a:avLst/>
          </a:prstGeom>
        </p:spPr>
      </p:pic>
      <p:sp>
        <p:nvSpPr>
          <p:cNvPr id="21" name="TextBox 20"/>
          <p:cNvSpPr txBox="1"/>
          <p:nvPr userDrawn="1"/>
        </p:nvSpPr>
        <p:spPr>
          <a:xfrm>
            <a:off x="1878419" y="269361"/>
            <a:ext cx="4983125" cy="461665"/>
          </a:xfrm>
          <a:prstGeom prst="rect">
            <a:avLst/>
          </a:prstGeom>
          <a:noFill/>
        </p:spPr>
        <p:txBody>
          <a:bodyPr wrap="square" rtlCol="0">
            <a:spAutoFit/>
          </a:bodyPr>
          <a:lstStyle/>
          <a:p>
            <a:r>
              <a:rPr lang="en-US" sz="2400" b="0">
                <a:solidFill>
                  <a:schemeClr val="accent1"/>
                </a:solidFill>
                <a:latin typeface="+mj-lt"/>
              </a:rPr>
              <a:t>WE PUT </a:t>
            </a:r>
            <a:r>
              <a:rPr lang="en-US" sz="2400" b="0" cap="all" baseline="0">
                <a:solidFill>
                  <a:schemeClr val="accent1"/>
                </a:solidFill>
                <a:latin typeface="+mj-lt"/>
              </a:rPr>
              <a:t>PEOPLE</a:t>
            </a:r>
            <a:r>
              <a:rPr lang="en-US" sz="2400" b="0">
                <a:solidFill>
                  <a:schemeClr val="accent1"/>
                </a:solidFill>
                <a:latin typeface="+mj-lt"/>
              </a:rPr>
              <a:t> FIRST</a:t>
            </a:r>
          </a:p>
        </p:txBody>
      </p:sp>
      <p:sp>
        <p:nvSpPr>
          <p:cNvPr id="22" name="TextBox 21"/>
          <p:cNvSpPr txBox="1"/>
          <p:nvPr userDrawn="1"/>
        </p:nvSpPr>
        <p:spPr>
          <a:xfrm>
            <a:off x="1878419" y="703627"/>
            <a:ext cx="7336466" cy="646331"/>
          </a:xfrm>
          <a:prstGeom prst="rect">
            <a:avLst/>
          </a:prstGeom>
          <a:noFill/>
        </p:spPr>
        <p:txBody>
          <a:bodyPr wrap="square" rtlCol="0">
            <a:spAutoFit/>
          </a:bodyPr>
          <a:lstStyle/>
          <a:p>
            <a:r>
              <a:rPr lang="en-US">
                <a:solidFill>
                  <a:schemeClr val="tx2"/>
                </a:solidFill>
              </a:rPr>
              <a:t>Developing transportation systems to promote broader community goals of mobility, equality, economic development, and healthy living.</a:t>
            </a: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FF0F43C4-2C7A-45D0-8F05-A361FFED5078}" type="slidenum">
              <a:rPr lang="en-US" smtClean="0"/>
              <a:t>‹#›</a:t>
            </a:fld>
            <a:endParaRPr lang="en-US"/>
          </a:p>
        </p:txBody>
      </p:sp>
    </p:spTree>
    <p:extLst>
      <p:ext uri="{BB962C8B-B14F-4D97-AF65-F5344CB8AC3E}">
        <p14:creationId xmlns:p14="http://schemas.microsoft.com/office/powerpoint/2010/main" val="38846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_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458" y="260951"/>
            <a:ext cx="11024526" cy="722898"/>
          </a:xfrm>
        </p:spPr>
        <p:txBody>
          <a:bodyPr anchor="b" anchorCtr="0">
            <a:noAutofit/>
          </a:bodyPr>
          <a:lstStyle>
            <a:lvl1pPr>
              <a:defRPr baseline="0"/>
            </a:lvl1pPr>
          </a:lstStyle>
          <a:p>
            <a:r>
              <a:rPr lang="en-US"/>
              <a:t>CLICK TO EDIT MASTER TITLE STYLE</a:t>
            </a:r>
          </a:p>
        </p:txBody>
      </p:sp>
      <p:sp>
        <p:nvSpPr>
          <p:cNvPr id="8" name="Text Placeholder 7"/>
          <p:cNvSpPr>
            <a:spLocks noGrp="1"/>
          </p:cNvSpPr>
          <p:nvPr>
            <p:ph type="body" sz="quarter" idx="13"/>
          </p:nvPr>
        </p:nvSpPr>
        <p:spPr>
          <a:xfrm>
            <a:off x="596457" y="1090831"/>
            <a:ext cx="11024525" cy="346537"/>
          </a:xfrm>
        </p:spPr>
        <p:txBody>
          <a:bodyPr>
            <a:noAutofit/>
          </a:bodyPr>
          <a:lstStyle>
            <a:lvl1pPr marL="0" indent="0">
              <a:buFontTx/>
              <a:buNone/>
              <a:defRPr sz="2800" b="1">
                <a:solidFill>
                  <a:schemeClr val="tx2"/>
                </a:solidFill>
              </a:defRPr>
            </a:lvl1pPr>
          </a:lstStyle>
          <a:p>
            <a:pPr lvl="0"/>
            <a:r>
              <a:rPr lang="en-US"/>
              <a:t>Click to edit Master text styles</a:t>
            </a:r>
          </a:p>
        </p:txBody>
      </p:sp>
      <p:sp>
        <p:nvSpPr>
          <p:cNvPr id="9" name="Content Placeholder 2"/>
          <p:cNvSpPr>
            <a:spLocks noGrp="1"/>
          </p:cNvSpPr>
          <p:nvPr>
            <p:ph idx="1"/>
          </p:nvPr>
        </p:nvSpPr>
        <p:spPr>
          <a:xfrm>
            <a:off x="596457" y="1614115"/>
            <a:ext cx="11024525" cy="4504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p:txBody>
          <a:bodyPr/>
          <a:lstStyle/>
          <a:p>
            <a:endParaRPr lang="en-US"/>
          </a:p>
        </p:txBody>
      </p:sp>
      <p:sp>
        <p:nvSpPr>
          <p:cNvPr id="5" name="Slide Number Placeholder 4"/>
          <p:cNvSpPr>
            <a:spLocks noGrp="1"/>
          </p:cNvSpPr>
          <p:nvPr>
            <p:ph type="sldNum" sz="quarter" idx="15"/>
          </p:nvPr>
        </p:nvSpPr>
        <p:spPr/>
        <p:txBody>
          <a:bodyPr/>
          <a:lstStyle/>
          <a:p>
            <a:fld id="{FF0F43C4-2C7A-45D0-8F05-A361FFED5078}" type="slidenum">
              <a:rPr lang="en-US" smtClean="0"/>
              <a:t>‹#›</a:t>
            </a:fld>
            <a:endParaRPr lang="en-US" dirty="0"/>
          </a:p>
        </p:txBody>
      </p:sp>
    </p:spTree>
    <p:extLst>
      <p:ext uri="{BB962C8B-B14F-4D97-AF65-F5344CB8AC3E}">
        <p14:creationId xmlns:p14="http://schemas.microsoft.com/office/powerpoint/2010/main" val="129302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5"/>
          <p:cNvSpPr>
            <a:spLocks noGrp="1"/>
          </p:cNvSpPr>
          <p:nvPr>
            <p:ph type="ftr" sz="quarter" idx="3"/>
          </p:nvPr>
        </p:nvSpPr>
        <p:spPr>
          <a:xfrm>
            <a:off x="0" y="6503579"/>
            <a:ext cx="12192000" cy="365126"/>
          </a:xfrm>
          <a:prstGeom prst="rect">
            <a:avLst/>
          </a:prstGeom>
          <a:solidFill>
            <a:schemeClr val="tx2">
              <a:lumMod val="20000"/>
              <a:lumOff val="80000"/>
            </a:schemeClr>
          </a:solidFill>
        </p:spPr>
        <p:txBody>
          <a:bodyPr/>
          <a:lstStyle>
            <a:lvl1pPr>
              <a:defRPr sz="1200">
                <a:solidFill>
                  <a:schemeClr val="tx2"/>
                </a:solidFill>
              </a:defRPr>
            </a:lvl1pPr>
          </a:lstStyle>
          <a:p>
            <a:endParaRPr lang="en-US"/>
          </a:p>
        </p:txBody>
      </p:sp>
      <p:sp>
        <p:nvSpPr>
          <p:cNvPr id="2" name="Title Placeholder 1"/>
          <p:cNvSpPr>
            <a:spLocks noGrp="1"/>
          </p:cNvSpPr>
          <p:nvPr>
            <p:ph type="title"/>
          </p:nvPr>
        </p:nvSpPr>
        <p:spPr>
          <a:xfrm>
            <a:off x="577516" y="260951"/>
            <a:ext cx="11004884" cy="722898"/>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565589" y="1251284"/>
            <a:ext cx="11004884" cy="492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11542020" y="6503582"/>
            <a:ext cx="516649" cy="365123"/>
          </a:xfrm>
          <a:prstGeom prst="rect">
            <a:avLst/>
          </a:prstGeom>
        </p:spPr>
        <p:txBody>
          <a:bodyPr vert="horz" lIns="91440" tIns="45720" rIns="91440" bIns="45720" rtlCol="0" anchor="ctr"/>
          <a:lstStyle>
            <a:lvl1pPr algn="r">
              <a:defRPr sz="1200">
                <a:solidFill>
                  <a:schemeClr val="tx1">
                    <a:tint val="75000"/>
                  </a:schemeClr>
                </a:solidFill>
              </a:defRPr>
            </a:lvl1pPr>
          </a:lstStyle>
          <a:p>
            <a:fld id="{FF0F43C4-2C7A-45D0-8F05-A361FFED5078}" type="slidenum">
              <a:rPr lang="en-US" smtClean="0"/>
              <a:t>‹#›</a:t>
            </a:fld>
            <a:endParaRPr lang="en-US"/>
          </a:p>
        </p:txBody>
      </p:sp>
    </p:spTree>
    <p:extLst>
      <p:ext uri="{BB962C8B-B14F-4D97-AF65-F5344CB8AC3E}">
        <p14:creationId xmlns:p14="http://schemas.microsoft.com/office/powerpoint/2010/main" val="3906577279"/>
      </p:ext>
    </p:extLst>
  </p:cSld>
  <p:clrMap bg1="lt1" tx1="dk1" bg2="lt2" tx2="dk2" accent1="accent1" accent2="accent2" accent3="accent3" accent4="accent4" accent5="accent5" accent6="accent6" hlink="hlink" folHlink="folHlink"/>
  <p:sldLayoutIdLst>
    <p:sldLayoutId id="2147483661" r:id="rId1"/>
    <p:sldLayoutId id="2147483655" r:id="rId2"/>
    <p:sldLayoutId id="2147483649" r:id="rId3"/>
    <p:sldLayoutId id="2147483674" r:id="rId4"/>
    <p:sldLayoutId id="2147483670" r:id="rId5"/>
    <p:sldLayoutId id="2147483673" r:id="rId6"/>
    <p:sldLayoutId id="2147483672" r:id="rId7"/>
    <p:sldLayoutId id="2147483671" r:id="rId8"/>
    <p:sldLayoutId id="2147483663" r:id="rId9"/>
    <p:sldLayoutId id="2147483667" r:id="rId10"/>
    <p:sldLayoutId id="2147483652" r:id="rId11"/>
    <p:sldLayoutId id="2147483665" r:id="rId12"/>
    <p:sldLayoutId id="2147483660" r:id="rId13"/>
    <p:sldLayoutId id="2147483666" r:id="rId14"/>
    <p:sldLayoutId id="2147483669" r:id="rId15"/>
    <p:sldLayoutId id="2147483668" r:id="rId16"/>
    <p:sldLayoutId id="2147483659" r:id="rId17"/>
    <p:sldLayoutId id="2147483675" r:id="rId18"/>
  </p:sldLayoutIdLst>
  <p:hf hd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85000"/>
        <a:buFont typeface="Courier New" panose="02070309020205020404" pitchFamily="49" charset="0"/>
        <a:buChar char="o"/>
        <a:defRPr sz="2000" kern="1200">
          <a:solidFill>
            <a:schemeClr val="tx2"/>
          </a:solidFill>
          <a:latin typeface="+mn-lt"/>
          <a:ea typeface="+mn-ea"/>
          <a:cs typeface="+mn-cs"/>
        </a:defRPr>
      </a:lvl2pPr>
      <a:lvl3pPr marL="1149350" indent="-23495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3pPr>
      <a:lvl4pPr marL="1606550" indent="-234950" algn="l" defTabSz="914400" rtl="0" eaLnBrk="1" latinLnBrk="0" hangingPunct="1">
        <a:lnSpc>
          <a:spcPct val="90000"/>
        </a:lnSpc>
        <a:spcBef>
          <a:spcPts val="500"/>
        </a:spcBef>
        <a:buSzPct val="85000"/>
        <a:buFont typeface="Arial" panose="020B0604020202020204" pitchFamily="34" charset="0"/>
        <a:buChar char="»"/>
        <a:defRPr sz="1800" kern="1200">
          <a:solidFill>
            <a:schemeClr val="tx2"/>
          </a:solidFill>
          <a:latin typeface="+mn-lt"/>
          <a:ea typeface="+mn-ea"/>
          <a:cs typeface="+mn-cs"/>
        </a:defRPr>
      </a:lvl4pPr>
      <a:lvl5pPr marL="2063750" indent="-234950" algn="l" defTabSz="914400" rtl="0" eaLnBrk="1" latinLnBrk="0" hangingPunct="1">
        <a:lnSpc>
          <a:spcPct val="90000"/>
        </a:lnSpc>
        <a:spcBef>
          <a:spcPts val="500"/>
        </a:spcBef>
        <a:buFont typeface="Gotham Book" panose="02000604040000020004" pitchFamily="50"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house with trees in the background&#10;&#10;Description automatically generated">
            <a:extLst>
              <a:ext uri="{FF2B5EF4-FFF2-40B4-BE49-F238E27FC236}">
                <a16:creationId xmlns:a16="http://schemas.microsoft.com/office/drawing/2014/main" id="{B8B60D53-E7DE-4FBF-BAD2-BFF81BD85DC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
        <p:nvSpPr>
          <p:cNvPr id="7" name="Title 6"/>
          <p:cNvSpPr txBox="1">
            <a:spLocks/>
          </p:cNvSpPr>
          <p:nvPr/>
        </p:nvSpPr>
        <p:spPr>
          <a:xfrm>
            <a:off x="705521" y="11207"/>
            <a:ext cx="4331129" cy="6857998"/>
          </a:xfrm>
          <a:prstGeom prst="rect">
            <a:avLst/>
          </a:prstGeom>
          <a:solidFill>
            <a:srgbClr val="92D050"/>
          </a:solidFill>
          <a:ln>
            <a:noFill/>
          </a:ln>
        </p:spPr>
        <p:txBody>
          <a:bodyPr vert="horz" lIns="548640" tIns="45720" rIns="91440" bIns="45720" rtlCol="0" anchor="ctr">
            <a:normAutofit/>
          </a:bodyPr>
          <a:lstStyle>
            <a:lvl1pPr algn="ctr" defTabSz="510209" rtl="0" eaLnBrk="1" latinLnBrk="0" hangingPunct="1">
              <a:spcBef>
                <a:spcPct val="0"/>
              </a:spcBef>
              <a:buNone/>
              <a:defRPr sz="2500" kern="1200">
                <a:solidFill>
                  <a:schemeClr val="tx1"/>
                </a:solidFill>
                <a:latin typeface="+mj-lt"/>
                <a:ea typeface="+mj-ea"/>
                <a:cs typeface="+mj-cs"/>
              </a:defRPr>
            </a:lvl1pPr>
          </a:lstStyle>
          <a:p>
            <a:endParaRPr lang="en-US" sz="4000">
              <a:solidFill>
                <a:schemeClr val="bg1"/>
              </a:solidFill>
            </a:endParaRPr>
          </a:p>
          <a:p>
            <a:endParaRPr lang="en-US" sz="4000">
              <a:solidFill>
                <a:schemeClr val="bg1"/>
              </a:solidFill>
            </a:endParaRPr>
          </a:p>
          <a:p>
            <a:endParaRPr lang="en-US" sz="4000">
              <a:solidFill>
                <a:schemeClr val="bg1"/>
              </a:solidFill>
            </a:endParaRPr>
          </a:p>
        </p:txBody>
      </p:sp>
      <p:sp>
        <p:nvSpPr>
          <p:cNvPr id="8" name="Text Placeholder 4"/>
          <p:cNvSpPr txBox="1">
            <a:spLocks/>
          </p:cNvSpPr>
          <p:nvPr/>
        </p:nvSpPr>
        <p:spPr>
          <a:xfrm>
            <a:off x="929638" y="4624935"/>
            <a:ext cx="4331130" cy="39624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chemeClr val="bg1"/>
              </a:solidFill>
              <a:cs typeface="Arial"/>
            </a:endParaRPr>
          </a:p>
        </p:txBody>
      </p:sp>
      <p:sp>
        <p:nvSpPr>
          <p:cNvPr id="10" name="Title 1"/>
          <p:cNvSpPr txBox="1">
            <a:spLocks/>
          </p:cNvSpPr>
          <p:nvPr/>
        </p:nvSpPr>
        <p:spPr>
          <a:xfrm>
            <a:off x="929640" y="1041399"/>
            <a:ext cx="4331128" cy="2212440"/>
          </a:xfrm>
          <a:prstGeom prst="rect">
            <a:avLst/>
          </a:prstGeom>
        </p:spPr>
        <p:txBody>
          <a:bodyPr anchor="b"/>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spcAft>
                <a:spcPts val="1800"/>
              </a:spcAft>
            </a:pPr>
            <a:r>
              <a:rPr lang="en-US" sz="3600">
                <a:solidFill>
                  <a:schemeClr val="bg1"/>
                </a:solidFill>
              </a:rPr>
              <a:t>General Plan Amendments:</a:t>
            </a:r>
          </a:p>
          <a:p>
            <a:pPr marL="457200" indent="-457200" algn="l">
              <a:spcAft>
                <a:spcPts val="1800"/>
              </a:spcAft>
              <a:buFont typeface="Arial" panose="020B0604020202020204" pitchFamily="34" charset="0"/>
              <a:buChar char="•"/>
            </a:pPr>
            <a:r>
              <a:rPr lang="en-US" sz="3200">
                <a:solidFill>
                  <a:schemeClr val="bg1"/>
                </a:solidFill>
              </a:rPr>
              <a:t>LOS to VMT </a:t>
            </a:r>
          </a:p>
          <a:p>
            <a:pPr marL="457200" indent="-457200" algn="l">
              <a:buFont typeface="Arial" panose="020B0604020202020204" pitchFamily="34" charset="0"/>
              <a:buChar char="•"/>
            </a:pPr>
            <a:r>
              <a:rPr lang="en-US" sz="3200">
                <a:solidFill>
                  <a:schemeClr val="bg1"/>
                </a:solidFill>
              </a:rPr>
              <a:t>GHG Goals</a:t>
            </a:r>
          </a:p>
        </p:txBody>
      </p:sp>
      <p:sp>
        <p:nvSpPr>
          <p:cNvPr id="11" name="Subtitle 2"/>
          <p:cNvSpPr txBox="1">
            <a:spLocks/>
          </p:cNvSpPr>
          <p:nvPr/>
        </p:nvSpPr>
        <p:spPr>
          <a:xfrm>
            <a:off x="929638" y="4285465"/>
            <a:ext cx="4331130" cy="1360392"/>
          </a:xfrm>
          <a:prstGeom prst="rect">
            <a:avLst/>
          </a:prstGeom>
        </p:spPr>
        <p:txBody>
          <a:bodyPr anchor="t"/>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2"/>
                </a:solidFill>
                <a:latin typeface="+mn-lt"/>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539875" indent="-1682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01838" indent="-173038" algn="l" defTabSz="914400" rtl="0" eaLnBrk="1" latinLnBrk="0" hangingPunct="1">
              <a:lnSpc>
                <a:spcPct val="90000"/>
              </a:lnSpc>
              <a:spcBef>
                <a:spcPts val="500"/>
              </a:spcBef>
              <a:buFont typeface="Gotham Book" panose="02000604040000020004" pitchFamily="50"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City of Hayward </a:t>
            </a:r>
          </a:p>
          <a:p>
            <a:pPr marL="0" indent="0">
              <a:buNone/>
            </a:pPr>
            <a:r>
              <a:rPr lang="en-US">
                <a:solidFill>
                  <a:schemeClr val="bg1"/>
                </a:solidFill>
              </a:rPr>
              <a:t>City Council</a:t>
            </a:r>
          </a:p>
          <a:p>
            <a:pPr marL="0" indent="0">
              <a:buNone/>
            </a:pPr>
            <a:r>
              <a:rPr lang="en-US">
                <a:solidFill>
                  <a:schemeClr val="bg1"/>
                </a:solidFill>
              </a:rPr>
              <a:t>June 16, 2020</a:t>
            </a:r>
            <a:endParaRPr lang="en-US">
              <a:solidFill>
                <a:schemeClr val="bg1"/>
              </a:solidFill>
              <a:cs typeface="Arial"/>
            </a:endParaRPr>
          </a:p>
        </p:txBody>
      </p:sp>
      <p:sp>
        <p:nvSpPr>
          <p:cNvPr id="12" name="Text Placeholder 4"/>
          <p:cNvSpPr txBox="1">
            <a:spLocks/>
          </p:cNvSpPr>
          <p:nvPr/>
        </p:nvSpPr>
        <p:spPr>
          <a:xfrm>
            <a:off x="929638" y="5027897"/>
            <a:ext cx="4331130" cy="28204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chemeClr val="bg1"/>
              </a:solidFill>
              <a:cs typeface="Arial"/>
            </a:endParaRPr>
          </a:p>
        </p:txBody>
      </p:sp>
      <p:sp>
        <p:nvSpPr>
          <p:cNvPr id="13" name="Slide Number Placeholder 12"/>
          <p:cNvSpPr>
            <a:spLocks noGrp="1"/>
          </p:cNvSpPr>
          <p:nvPr>
            <p:ph type="sldNum" sz="quarter" idx="12"/>
          </p:nvPr>
        </p:nvSpPr>
        <p:spPr/>
        <p:txBody>
          <a:bodyPr/>
          <a:lstStyle/>
          <a:p>
            <a:fld id="{FF0F43C4-2C7A-45D0-8F05-A361FFED5078}" type="slidenum">
              <a:rPr lang="en-US" smtClean="0"/>
              <a:t>1</a:t>
            </a:fld>
            <a:endParaRPr lang="en-US"/>
          </a:p>
        </p:txBody>
      </p:sp>
      <p:sp>
        <p:nvSpPr>
          <p:cNvPr id="4" name="TextBox 3">
            <a:extLst>
              <a:ext uri="{FF2B5EF4-FFF2-40B4-BE49-F238E27FC236}">
                <a16:creationId xmlns:a16="http://schemas.microsoft.com/office/drawing/2014/main" id="{771A937A-C103-43CC-BE44-B0E08F910DA0}"/>
              </a:ext>
            </a:extLst>
          </p:cNvPr>
          <p:cNvSpPr txBox="1"/>
          <p:nvPr/>
        </p:nvSpPr>
        <p:spPr>
          <a:xfrm>
            <a:off x="9798069" y="172213"/>
            <a:ext cx="2260600" cy="400110"/>
          </a:xfrm>
          <a:prstGeom prst="rect">
            <a:avLst/>
          </a:prstGeom>
          <a:noFill/>
        </p:spPr>
        <p:txBody>
          <a:bodyPr wrap="square" rtlCol="0">
            <a:spAutoFit/>
          </a:bodyPr>
          <a:lstStyle/>
          <a:p>
            <a:r>
              <a:rPr lang="en-US" sz="1000">
                <a:solidFill>
                  <a:schemeClr val="bg1"/>
                </a:solidFill>
              </a:rPr>
              <a:t>Photo Credit: City of Hayward Twitter</a:t>
            </a:r>
          </a:p>
        </p:txBody>
      </p:sp>
      <p:pic>
        <p:nvPicPr>
          <p:cNvPr id="15" name="Picture 14">
            <a:extLst>
              <a:ext uri="{FF2B5EF4-FFF2-40B4-BE49-F238E27FC236}">
                <a16:creationId xmlns:a16="http://schemas.microsoft.com/office/drawing/2014/main" id="{0D429680-B438-4A1E-BD9E-5A0A1FD1FC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361868" y="6066801"/>
            <a:ext cx="1828695" cy="575799"/>
          </a:xfrm>
          <a:prstGeom prst="rect">
            <a:avLst/>
          </a:prstGeom>
        </p:spPr>
      </p:pic>
    </p:spTree>
    <p:extLst>
      <p:ext uri="{BB962C8B-B14F-4D97-AF65-F5344CB8AC3E}">
        <p14:creationId xmlns:p14="http://schemas.microsoft.com/office/powerpoint/2010/main" val="18383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3ED5D9-6F9F-4DBF-BFE1-AD380C8870A1}"/>
              </a:ext>
            </a:extLst>
          </p:cNvPr>
          <p:cNvPicPr>
            <a:picLocks noChangeAspect="1"/>
          </p:cNvPicPr>
          <p:nvPr/>
        </p:nvPicPr>
        <p:blipFill>
          <a:blip r:embed="rId3"/>
          <a:stretch>
            <a:fillRect/>
          </a:stretch>
        </p:blipFill>
        <p:spPr>
          <a:xfrm>
            <a:off x="-5564" y="-1926628"/>
            <a:ext cx="12200962" cy="9148579"/>
          </a:xfrm>
          <a:prstGeom prst="rect">
            <a:avLst/>
          </a:prstGeom>
        </p:spPr>
      </p:pic>
      <p:sp>
        <p:nvSpPr>
          <p:cNvPr id="9" name="Title 4">
            <a:extLst>
              <a:ext uri="{FF2B5EF4-FFF2-40B4-BE49-F238E27FC236}">
                <a16:creationId xmlns:a16="http://schemas.microsoft.com/office/drawing/2014/main" id="{BBA161C7-BA3F-440C-82D5-A9DF978A7AC6}"/>
              </a:ext>
            </a:extLst>
          </p:cNvPr>
          <p:cNvSpPr txBox="1">
            <a:spLocks/>
          </p:cNvSpPr>
          <p:nvPr/>
        </p:nvSpPr>
        <p:spPr>
          <a:xfrm>
            <a:off x="0" y="396574"/>
            <a:ext cx="12192000"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Transportation demand management (Tdm)</a:t>
            </a:r>
          </a:p>
        </p:txBody>
      </p:sp>
      <p:pic>
        <p:nvPicPr>
          <p:cNvPr id="3" name="Picture 2">
            <a:extLst>
              <a:ext uri="{FF2B5EF4-FFF2-40B4-BE49-F238E27FC236}">
                <a16:creationId xmlns:a16="http://schemas.microsoft.com/office/drawing/2014/main" id="{22E53E2F-09A3-4A62-8F72-63225B23A1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94739" y="1381064"/>
            <a:ext cx="1958406" cy="2269575"/>
          </a:xfrm>
          <a:prstGeom prst="rect">
            <a:avLst/>
          </a:prstGeom>
          <a:ln>
            <a:solidFill>
              <a:schemeClr val="tx1"/>
            </a:solidFill>
          </a:ln>
        </p:spPr>
      </p:pic>
      <p:pic>
        <p:nvPicPr>
          <p:cNvPr id="7" name="Picture 6">
            <a:extLst>
              <a:ext uri="{FF2B5EF4-FFF2-40B4-BE49-F238E27FC236}">
                <a16:creationId xmlns:a16="http://schemas.microsoft.com/office/drawing/2014/main" id="{9BD64395-7445-44DE-A2FF-D8FD0A90EC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94738" y="4073323"/>
            <a:ext cx="1958406" cy="2267399"/>
          </a:xfrm>
          <a:prstGeom prst="rect">
            <a:avLst/>
          </a:prstGeom>
          <a:ln>
            <a:solidFill>
              <a:schemeClr val="tx1"/>
            </a:solidFill>
          </a:ln>
        </p:spPr>
      </p:pic>
      <p:pic>
        <p:nvPicPr>
          <p:cNvPr id="13" name="Picture 12">
            <a:extLst>
              <a:ext uri="{FF2B5EF4-FFF2-40B4-BE49-F238E27FC236}">
                <a16:creationId xmlns:a16="http://schemas.microsoft.com/office/drawing/2014/main" id="{02596CA2-66B6-4E22-894B-C1E9FB48E7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22698" y="4072236"/>
            <a:ext cx="1960582" cy="2269574"/>
          </a:xfrm>
          <a:prstGeom prst="rect">
            <a:avLst/>
          </a:prstGeom>
          <a:ln>
            <a:solidFill>
              <a:schemeClr val="tx1"/>
            </a:solidFill>
          </a:ln>
        </p:spPr>
      </p:pic>
      <p:pic>
        <p:nvPicPr>
          <p:cNvPr id="15" name="Picture 14" descr="A close up of a logo&#10;&#10;Description automatically generated">
            <a:extLst>
              <a:ext uri="{FF2B5EF4-FFF2-40B4-BE49-F238E27FC236}">
                <a16:creationId xmlns:a16="http://schemas.microsoft.com/office/drawing/2014/main" id="{D367100A-A9CA-4233-ACDF-27FEEA354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8718" y="4072236"/>
            <a:ext cx="1960582" cy="2269575"/>
          </a:xfrm>
          <a:prstGeom prst="rect">
            <a:avLst/>
          </a:prstGeom>
          <a:ln>
            <a:solidFill>
              <a:schemeClr val="tx1"/>
            </a:solidFill>
          </a:ln>
        </p:spPr>
      </p:pic>
      <p:pic>
        <p:nvPicPr>
          <p:cNvPr id="17" name="Picture 16">
            <a:extLst>
              <a:ext uri="{FF2B5EF4-FFF2-40B4-BE49-F238E27FC236}">
                <a16:creationId xmlns:a16="http://schemas.microsoft.com/office/drawing/2014/main" id="{646DFF40-6B38-4E36-9356-DA52604DA59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208718" y="1382152"/>
            <a:ext cx="1960581" cy="2267398"/>
          </a:xfrm>
          <a:prstGeom prst="rect">
            <a:avLst/>
          </a:prstGeom>
          <a:ln>
            <a:solidFill>
              <a:schemeClr val="tx1"/>
            </a:solidFill>
          </a:ln>
        </p:spPr>
      </p:pic>
      <p:pic>
        <p:nvPicPr>
          <p:cNvPr id="19" name="Picture 18">
            <a:extLst>
              <a:ext uri="{FF2B5EF4-FFF2-40B4-BE49-F238E27FC236}">
                <a16:creationId xmlns:a16="http://schemas.microsoft.com/office/drawing/2014/main" id="{C9D986F7-F815-45F4-A13B-A4C26625686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838854" y="4072236"/>
            <a:ext cx="1958406" cy="2269575"/>
          </a:xfrm>
          <a:prstGeom prst="rect">
            <a:avLst/>
          </a:prstGeom>
          <a:ln>
            <a:solidFill>
              <a:schemeClr val="tx1"/>
            </a:solidFill>
          </a:ln>
        </p:spPr>
      </p:pic>
      <p:pic>
        <p:nvPicPr>
          <p:cNvPr id="21" name="Picture 20">
            <a:extLst>
              <a:ext uri="{FF2B5EF4-FFF2-40B4-BE49-F238E27FC236}">
                <a16:creationId xmlns:a16="http://schemas.microsoft.com/office/drawing/2014/main" id="{DEADB85E-45ED-4D71-B5B5-0CBB747CD35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838854" y="1382151"/>
            <a:ext cx="1958406" cy="2267399"/>
          </a:xfrm>
          <a:prstGeom prst="rect">
            <a:avLst/>
          </a:prstGeom>
          <a:ln>
            <a:solidFill>
              <a:schemeClr val="tx1"/>
            </a:solidFill>
          </a:ln>
        </p:spPr>
      </p:pic>
      <p:pic>
        <p:nvPicPr>
          <p:cNvPr id="23" name="Picture 22">
            <a:extLst>
              <a:ext uri="{FF2B5EF4-FFF2-40B4-BE49-F238E27FC236}">
                <a16:creationId xmlns:a16="http://schemas.microsoft.com/office/drawing/2014/main" id="{D2ABAB6B-25FB-44BD-BC24-F82C8289A27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22698" y="1382152"/>
            <a:ext cx="1960581" cy="2267398"/>
          </a:xfrm>
          <a:prstGeom prst="rect">
            <a:avLst/>
          </a:prstGeom>
          <a:ln>
            <a:solidFill>
              <a:schemeClr val="tx1"/>
            </a:solidFill>
          </a:ln>
        </p:spPr>
      </p:pic>
      <p:sp>
        <p:nvSpPr>
          <p:cNvPr id="2" name="TextBox 1">
            <a:extLst>
              <a:ext uri="{FF2B5EF4-FFF2-40B4-BE49-F238E27FC236}">
                <a16:creationId xmlns:a16="http://schemas.microsoft.com/office/drawing/2014/main" id="{C20C4D09-E0EF-4BDD-B8C1-7D593A5CF8EA}"/>
              </a:ext>
            </a:extLst>
          </p:cNvPr>
          <p:cNvSpPr txBox="1"/>
          <p:nvPr/>
        </p:nvSpPr>
        <p:spPr>
          <a:xfrm>
            <a:off x="1839686" y="3341914"/>
            <a:ext cx="1959429"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Increasing Mix of Uses</a:t>
            </a:r>
            <a:endParaRPr lang="en-US" sz="1300" b="1" dirty="0">
              <a:cs typeface="Arial"/>
            </a:endParaRPr>
          </a:p>
        </p:txBody>
      </p:sp>
      <p:sp>
        <p:nvSpPr>
          <p:cNvPr id="14" name="TextBox 13">
            <a:extLst>
              <a:ext uri="{FF2B5EF4-FFF2-40B4-BE49-F238E27FC236}">
                <a16:creationId xmlns:a16="http://schemas.microsoft.com/office/drawing/2014/main" id="{9B00F36A-FB2C-4ACA-943C-E1AF43FE57AE}"/>
              </a:ext>
            </a:extLst>
          </p:cNvPr>
          <p:cNvSpPr txBox="1"/>
          <p:nvPr/>
        </p:nvSpPr>
        <p:spPr>
          <a:xfrm>
            <a:off x="4016829" y="3341914"/>
            <a:ext cx="1959428"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Improving Multimodal Network</a:t>
            </a:r>
            <a:endParaRPr lang="en-US" sz="1300" b="1">
              <a:cs typeface="Arial"/>
            </a:endParaRPr>
          </a:p>
        </p:txBody>
      </p:sp>
      <p:sp>
        <p:nvSpPr>
          <p:cNvPr id="18" name="TextBox 17">
            <a:extLst>
              <a:ext uri="{FF2B5EF4-FFF2-40B4-BE49-F238E27FC236}">
                <a16:creationId xmlns:a16="http://schemas.microsoft.com/office/drawing/2014/main" id="{945E0A0D-7148-4C62-8A3B-423CAD006710}"/>
              </a:ext>
            </a:extLst>
          </p:cNvPr>
          <p:cNvSpPr txBox="1"/>
          <p:nvPr/>
        </p:nvSpPr>
        <p:spPr>
          <a:xfrm>
            <a:off x="8392886" y="6040958"/>
            <a:ext cx="1959428"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Commute Trip Reduction Program</a:t>
            </a:r>
            <a:endParaRPr lang="en-US" sz="1300" b="1" dirty="0">
              <a:cs typeface="Arial"/>
            </a:endParaRPr>
          </a:p>
        </p:txBody>
      </p:sp>
      <p:sp>
        <p:nvSpPr>
          <p:cNvPr id="20" name="TextBox 19">
            <a:extLst>
              <a:ext uri="{FF2B5EF4-FFF2-40B4-BE49-F238E27FC236}">
                <a16:creationId xmlns:a16="http://schemas.microsoft.com/office/drawing/2014/main" id="{17220C2D-EF96-4B83-BE55-53A1DC2A6108}"/>
              </a:ext>
            </a:extLst>
          </p:cNvPr>
          <p:cNvSpPr txBox="1"/>
          <p:nvPr/>
        </p:nvSpPr>
        <p:spPr>
          <a:xfrm>
            <a:off x="6204857" y="6040958"/>
            <a:ext cx="1948696"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Increased Affordable Housing</a:t>
            </a:r>
            <a:endParaRPr lang="en-US" sz="1300" b="1" dirty="0">
              <a:cs typeface="Arial"/>
            </a:endParaRPr>
          </a:p>
        </p:txBody>
      </p:sp>
      <p:sp>
        <p:nvSpPr>
          <p:cNvPr id="22" name="TextBox 21">
            <a:extLst>
              <a:ext uri="{FF2B5EF4-FFF2-40B4-BE49-F238E27FC236}">
                <a16:creationId xmlns:a16="http://schemas.microsoft.com/office/drawing/2014/main" id="{9A415D46-7DF5-471F-8E43-C41E305C69D8}"/>
              </a:ext>
            </a:extLst>
          </p:cNvPr>
          <p:cNvSpPr txBox="1"/>
          <p:nvPr/>
        </p:nvSpPr>
        <p:spPr>
          <a:xfrm>
            <a:off x="4027560" y="6040957"/>
            <a:ext cx="1937964"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Transit </a:t>
            </a:r>
          </a:p>
          <a:p>
            <a:pPr algn="ctr"/>
            <a:r>
              <a:rPr lang="en-US" sz="1300" b="1" dirty="0"/>
              <a:t>Improvements</a:t>
            </a:r>
            <a:endParaRPr lang="en-US" sz="1300" b="1" dirty="0">
              <a:cs typeface="Arial"/>
            </a:endParaRPr>
          </a:p>
        </p:txBody>
      </p:sp>
      <p:sp>
        <p:nvSpPr>
          <p:cNvPr id="24" name="TextBox 23">
            <a:extLst>
              <a:ext uri="{FF2B5EF4-FFF2-40B4-BE49-F238E27FC236}">
                <a16:creationId xmlns:a16="http://schemas.microsoft.com/office/drawing/2014/main" id="{04CC8CE2-34D8-45AD-BC48-4BA71F042F06}"/>
              </a:ext>
            </a:extLst>
          </p:cNvPr>
          <p:cNvSpPr txBox="1"/>
          <p:nvPr/>
        </p:nvSpPr>
        <p:spPr>
          <a:xfrm>
            <a:off x="1839686" y="6041571"/>
            <a:ext cx="1959428"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Last Mile </a:t>
            </a:r>
          </a:p>
          <a:p>
            <a:pPr algn="ctr"/>
            <a:r>
              <a:rPr lang="en-US" sz="1300" b="1" dirty="0"/>
              <a:t>Shuttle</a:t>
            </a:r>
            <a:endParaRPr lang="en-US" sz="1300" b="1" dirty="0">
              <a:cs typeface="Arial"/>
            </a:endParaRPr>
          </a:p>
        </p:txBody>
      </p:sp>
      <p:sp>
        <p:nvSpPr>
          <p:cNvPr id="25" name="TextBox 24">
            <a:extLst>
              <a:ext uri="{FF2B5EF4-FFF2-40B4-BE49-F238E27FC236}">
                <a16:creationId xmlns:a16="http://schemas.microsoft.com/office/drawing/2014/main" id="{BAEAD4DF-8FE5-47F5-BA26-6D5F17A77EA7}"/>
              </a:ext>
            </a:extLst>
          </p:cNvPr>
          <p:cNvSpPr txBox="1"/>
          <p:nvPr/>
        </p:nvSpPr>
        <p:spPr>
          <a:xfrm>
            <a:off x="8392886" y="3352799"/>
            <a:ext cx="1959428"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Priced </a:t>
            </a:r>
          </a:p>
          <a:p>
            <a:pPr algn="ctr"/>
            <a:r>
              <a:rPr lang="en-US" sz="1300" b="1" dirty="0"/>
              <a:t>Parking</a:t>
            </a:r>
            <a:endParaRPr lang="en-US" sz="1300" b="1" dirty="0">
              <a:cs typeface="Arial"/>
            </a:endParaRPr>
          </a:p>
        </p:txBody>
      </p:sp>
      <p:sp>
        <p:nvSpPr>
          <p:cNvPr id="26" name="TextBox 25">
            <a:extLst>
              <a:ext uri="{FF2B5EF4-FFF2-40B4-BE49-F238E27FC236}">
                <a16:creationId xmlns:a16="http://schemas.microsoft.com/office/drawing/2014/main" id="{E4A4A2DB-D7ED-41B6-A944-134D1C9F9B95}"/>
              </a:ext>
            </a:extLst>
          </p:cNvPr>
          <p:cNvSpPr txBox="1"/>
          <p:nvPr/>
        </p:nvSpPr>
        <p:spPr>
          <a:xfrm>
            <a:off x="6204857" y="3341913"/>
            <a:ext cx="1959428" cy="4924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t>Transit Passes or other Incentives</a:t>
            </a:r>
            <a:endParaRPr lang="en-US" sz="1300" b="1" dirty="0">
              <a:cs typeface="Arial"/>
            </a:endParaRPr>
          </a:p>
        </p:txBody>
      </p:sp>
      <p:sp>
        <p:nvSpPr>
          <p:cNvPr id="4" name="Rectangle 3">
            <a:extLst>
              <a:ext uri="{FF2B5EF4-FFF2-40B4-BE49-F238E27FC236}">
                <a16:creationId xmlns:a16="http://schemas.microsoft.com/office/drawing/2014/main" id="{7AB79208-AF4E-4757-89E2-00A42BEAEAD1}"/>
              </a:ext>
            </a:extLst>
          </p:cNvPr>
          <p:cNvSpPr/>
          <p:nvPr/>
        </p:nvSpPr>
        <p:spPr>
          <a:xfrm>
            <a:off x="1841046" y="1383847"/>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423579-D683-48F2-9C87-4DB489A9D1AF}"/>
              </a:ext>
            </a:extLst>
          </p:cNvPr>
          <p:cNvSpPr/>
          <p:nvPr/>
        </p:nvSpPr>
        <p:spPr>
          <a:xfrm>
            <a:off x="4018189" y="1383847"/>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4EA063A-547B-42B8-874D-42C5807132ED}"/>
              </a:ext>
            </a:extLst>
          </p:cNvPr>
          <p:cNvSpPr/>
          <p:nvPr/>
        </p:nvSpPr>
        <p:spPr>
          <a:xfrm>
            <a:off x="6206217" y="1372961"/>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7089457-59E6-4063-B19B-EBFE68236982}"/>
              </a:ext>
            </a:extLst>
          </p:cNvPr>
          <p:cNvSpPr/>
          <p:nvPr/>
        </p:nvSpPr>
        <p:spPr>
          <a:xfrm>
            <a:off x="8394245" y="1372960"/>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05F280-2634-488D-8498-B4FDF61FECC3}"/>
              </a:ext>
            </a:extLst>
          </p:cNvPr>
          <p:cNvSpPr/>
          <p:nvPr/>
        </p:nvSpPr>
        <p:spPr>
          <a:xfrm>
            <a:off x="1841046" y="4072618"/>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E97619-EB6E-46F3-B1B2-5260AD639D0D}"/>
              </a:ext>
            </a:extLst>
          </p:cNvPr>
          <p:cNvSpPr/>
          <p:nvPr/>
        </p:nvSpPr>
        <p:spPr>
          <a:xfrm>
            <a:off x="4018188" y="4072618"/>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3A5622F-B9DF-4AAB-8E07-ACE6BC3A6A20}"/>
              </a:ext>
            </a:extLst>
          </p:cNvPr>
          <p:cNvSpPr/>
          <p:nvPr/>
        </p:nvSpPr>
        <p:spPr>
          <a:xfrm>
            <a:off x="6206217" y="4072618"/>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299AFF-7505-4397-9918-06D78825AB0A}"/>
              </a:ext>
            </a:extLst>
          </p:cNvPr>
          <p:cNvSpPr/>
          <p:nvPr/>
        </p:nvSpPr>
        <p:spPr>
          <a:xfrm>
            <a:off x="8394245" y="4072617"/>
            <a:ext cx="1959428" cy="24601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A941CDD-C884-4BA5-9F4D-E97B61D949CC}"/>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1660C397-AFDD-445B-97F9-E7D0E1906FB5}"/>
              </a:ext>
            </a:extLst>
          </p:cNvPr>
          <p:cNvSpPr>
            <a:spLocks noGrp="1"/>
          </p:cNvSpPr>
          <p:nvPr>
            <p:ph type="sldNum" sz="quarter" idx="16"/>
          </p:nvPr>
        </p:nvSpPr>
        <p:spPr/>
        <p:txBody>
          <a:bodyPr/>
          <a:lstStyle/>
          <a:p>
            <a:fld id="{FF0F43C4-2C7A-45D0-8F05-A361FFED5078}" type="slidenum">
              <a:rPr lang="en-US" smtClean="0"/>
              <a:t>10</a:t>
            </a:fld>
            <a:endParaRPr lang="en-US"/>
          </a:p>
        </p:txBody>
      </p:sp>
    </p:spTree>
    <p:extLst>
      <p:ext uri="{BB962C8B-B14F-4D97-AF65-F5344CB8AC3E}">
        <p14:creationId xmlns:p14="http://schemas.microsoft.com/office/powerpoint/2010/main" val="132120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a:t>Greenhouse gas emission reduction goals</a:t>
            </a:r>
          </a:p>
        </p:txBody>
      </p:sp>
      <p:sp>
        <p:nvSpPr>
          <p:cNvPr id="2" name="Footer Placeholder 1">
            <a:extLst>
              <a:ext uri="{FF2B5EF4-FFF2-40B4-BE49-F238E27FC236}">
                <a16:creationId xmlns:a16="http://schemas.microsoft.com/office/drawing/2014/main" id="{2F1C2318-5F94-4CC0-B617-17B7DBF3820C}"/>
              </a:ext>
            </a:extLst>
          </p:cNvPr>
          <p:cNvSpPr>
            <a:spLocks noGrp="1"/>
          </p:cNvSpPr>
          <p:nvPr>
            <p:ph type="ftr" sz="quarter" idx="15"/>
          </p:nvPr>
        </p:nvSpPr>
        <p:spPr/>
        <p:txBody>
          <a:bodyPr/>
          <a:lstStyle/>
          <a:p>
            <a:endParaRPr lang="en-US"/>
          </a:p>
        </p:txBody>
      </p:sp>
      <p:sp>
        <p:nvSpPr>
          <p:cNvPr id="3" name="Slide Number Placeholder 2">
            <a:extLst>
              <a:ext uri="{FF2B5EF4-FFF2-40B4-BE49-F238E27FC236}">
                <a16:creationId xmlns:a16="http://schemas.microsoft.com/office/drawing/2014/main" id="{750690CA-2D8D-4A6F-BEF7-3ABAED041E6F}"/>
              </a:ext>
            </a:extLst>
          </p:cNvPr>
          <p:cNvSpPr>
            <a:spLocks noGrp="1"/>
          </p:cNvSpPr>
          <p:nvPr>
            <p:ph type="sldNum" sz="quarter" idx="16"/>
          </p:nvPr>
        </p:nvSpPr>
        <p:spPr/>
        <p:txBody>
          <a:bodyPr/>
          <a:lstStyle/>
          <a:p>
            <a:fld id="{FF0F43C4-2C7A-45D0-8F05-A361FFED5078}" type="slidenum">
              <a:rPr lang="en-US" smtClean="0"/>
              <a:t>11</a:t>
            </a:fld>
            <a:endParaRPr lang="en-US"/>
          </a:p>
        </p:txBody>
      </p:sp>
    </p:spTree>
    <p:extLst>
      <p:ext uri="{BB962C8B-B14F-4D97-AF65-F5344CB8AC3E}">
        <p14:creationId xmlns:p14="http://schemas.microsoft.com/office/powerpoint/2010/main" val="90624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B762D-4296-48AA-8D0F-6037103F937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0"/>
                    </a14:imgEffect>
                  </a14:imgLayer>
                </a14:imgProps>
              </a:ext>
            </a:extLst>
          </a:blip>
          <a:srcRect t="8014" b="41653"/>
          <a:stretch/>
        </p:blipFill>
        <p:spPr>
          <a:xfrm>
            <a:off x="0" y="1227899"/>
            <a:ext cx="12192000" cy="4594404"/>
          </a:xfrm>
          <a:prstGeom prst="rect">
            <a:avLst/>
          </a:prstGeom>
        </p:spPr>
      </p:pic>
      <p:sp>
        <p:nvSpPr>
          <p:cNvPr id="2" name="TextBox 1"/>
          <p:cNvSpPr txBox="1"/>
          <p:nvPr/>
        </p:nvSpPr>
        <p:spPr>
          <a:xfrm>
            <a:off x="634876" y="204179"/>
            <a:ext cx="11237281"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Hayward’s Current GHG Emission Reduction Goals</a:t>
            </a:r>
          </a:p>
        </p:txBody>
      </p:sp>
      <p:sp>
        <p:nvSpPr>
          <p:cNvPr id="14" name="TextBox 13"/>
          <p:cNvSpPr txBox="1"/>
          <p:nvPr/>
        </p:nvSpPr>
        <p:spPr>
          <a:xfrm>
            <a:off x="2222915" y="1833146"/>
            <a:ext cx="7883236" cy="3607206"/>
          </a:xfrm>
          <a:prstGeom prst="rect">
            <a:avLst/>
          </a:prstGeom>
          <a:noFill/>
          <a:ln>
            <a:noFill/>
          </a:ln>
        </p:spPr>
        <p:txBody>
          <a:bodyPr wrap="square" rtlCol="0">
            <a:spAutoFit/>
          </a:bodyPr>
          <a:lstStyle/>
          <a:p>
            <a:pPr lvl="0" algn="ctr">
              <a:lnSpc>
                <a:spcPct val="150000"/>
              </a:lnSpc>
            </a:pPr>
            <a:endParaRPr lang="en-US" sz="1400"/>
          </a:p>
          <a:p>
            <a:pPr marL="457200" indent="-457200">
              <a:lnSpc>
                <a:spcPct val="150000"/>
              </a:lnSpc>
              <a:spcAft>
                <a:spcPts val="1800"/>
              </a:spcAft>
              <a:buFont typeface="Arial" panose="020B0604020202020204" pitchFamily="34" charset="0"/>
              <a:buChar char="•"/>
            </a:pPr>
            <a:r>
              <a:rPr lang="en-US" sz="3200" b="1"/>
              <a:t>20% below 2005 levels by 2020</a:t>
            </a:r>
          </a:p>
          <a:p>
            <a:pPr marL="457200" indent="-457200">
              <a:lnSpc>
                <a:spcPct val="150000"/>
              </a:lnSpc>
              <a:spcAft>
                <a:spcPts val="1800"/>
              </a:spcAft>
              <a:buFont typeface="Arial" panose="020B0604020202020204" pitchFamily="34" charset="0"/>
              <a:buChar char="•"/>
            </a:pPr>
            <a:r>
              <a:rPr lang="en-US" sz="3200" b="1"/>
              <a:t>61.7% below 2005 levels by 2040</a:t>
            </a:r>
          </a:p>
          <a:p>
            <a:pPr marL="457200" indent="-457200">
              <a:lnSpc>
                <a:spcPct val="150000"/>
              </a:lnSpc>
              <a:spcAft>
                <a:spcPts val="1800"/>
              </a:spcAft>
              <a:buFont typeface="Arial" panose="020B0604020202020204" pitchFamily="34" charset="0"/>
              <a:buChar char="•"/>
            </a:pPr>
            <a:r>
              <a:rPr lang="en-US" sz="3200" b="1"/>
              <a:t>82.5% below 2005 levels by 2050</a:t>
            </a:r>
          </a:p>
          <a:p>
            <a:pPr lvl="0" algn="ctr">
              <a:lnSpc>
                <a:spcPct val="150000"/>
              </a:lnSpc>
            </a:pPr>
            <a:endParaRPr lang="en-US" sz="1400" b="1">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72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024AD-A302-4217-9A17-FD15B6A3E966}"/>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0"/>
                    </a14:imgEffect>
                  </a14:imgLayer>
                </a14:imgProps>
              </a:ext>
            </a:extLst>
          </a:blip>
          <a:srcRect t="8014" b="41653"/>
          <a:stretch/>
        </p:blipFill>
        <p:spPr>
          <a:xfrm>
            <a:off x="0" y="1227899"/>
            <a:ext cx="12192000" cy="4594404"/>
          </a:xfrm>
          <a:prstGeom prst="rect">
            <a:avLst/>
          </a:prstGeom>
        </p:spPr>
      </p:pic>
      <p:sp>
        <p:nvSpPr>
          <p:cNvPr id="2" name="TextBox 1"/>
          <p:cNvSpPr txBox="1"/>
          <p:nvPr/>
        </p:nvSpPr>
        <p:spPr>
          <a:xfrm>
            <a:off x="634876" y="204179"/>
            <a:ext cx="11237281"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California’s GHG Emission Reduction Goals</a:t>
            </a:r>
          </a:p>
        </p:txBody>
      </p:sp>
      <p:sp>
        <p:nvSpPr>
          <p:cNvPr id="14" name="TextBox 13"/>
          <p:cNvSpPr txBox="1"/>
          <p:nvPr/>
        </p:nvSpPr>
        <p:spPr>
          <a:xfrm>
            <a:off x="477359" y="1359559"/>
            <a:ext cx="11237281" cy="5447645"/>
          </a:xfrm>
          <a:prstGeom prst="rect">
            <a:avLst/>
          </a:prstGeom>
          <a:noFill/>
        </p:spPr>
        <p:txBody>
          <a:bodyPr wrap="square" rtlCol="0">
            <a:spAutoFit/>
          </a:bodyPr>
          <a:lstStyle/>
          <a:p>
            <a:pPr lvl="0"/>
            <a:endParaRPr lang="en-US" sz="3600"/>
          </a:p>
          <a:p>
            <a:pPr marL="457200" indent="-457200">
              <a:spcAft>
                <a:spcPts val="1800"/>
              </a:spcAft>
              <a:buFont typeface="Arial" panose="020B0604020202020204" pitchFamily="34" charset="0"/>
              <a:buChar char="•"/>
            </a:pPr>
            <a:r>
              <a:rPr lang="en-US" sz="3200" b="1"/>
              <a:t>AB 32:             Reduce GHG emissions to 1990 levels 				    by 2020</a:t>
            </a:r>
          </a:p>
          <a:p>
            <a:pPr marL="457200" lvl="0" indent="-457200">
              <a:spcAft>
                <a:spcPts val="1800"/>
              </a:spcAft>
              <a:buFont typeface="Arial" panose="020B0604020202020204" pitchFamily="34" charset="0"/>
              <a:buChar char="•"/>
            </a:pPr>
            <a:r>
              <a:rPr lang="en-US" sz="3200" b="1"/>
              <a:t>EO #S-03-05:  80% reduction by 2050</a:t>
            </a:r>
          </a:p>
          <a:p>
            <a:pPr marL="457200" lvl="0" indent="-457200">
              <a:spcAft>
                <a:spcPts val="1800"/>
              </a:spcAft>
              <a:buFont typeface="Arial" panose="020B0604020202020204" pitchFamily="34" charset="0"/>
              <a:buChar char="•"/>
            </a:pPr>
            <a:r>
              <a:rPr lang="en-US" sz="3200" b="1"/>
              <a:t>SB 32:             Reduce GHG emissions to 40% below 				    1990 levels by 2030</a:t>
            </a:r>
          </a:p>
          <a:p>
            <a:pPr marL="457200" lvl="0" indent="-457200">
              <a:spcAft>
                <a:spcPts val="1800"/>
              </a:spcAft>
              <a:buFont typeface="Arial" panose="020B0604020202020204" pitchFamily="34" charset="0"/>
              <a:buChar char="•"/>
            </a:pPr>
            <a:r>
              <a:rPr lang="en-US" sz="3200" b="1"/>
              <a:t>EO #B-55-18:  Carbon neutrality by 2045</a:t>
            </a:r>
            <a:r>
              <a:rPr lang="en-US" sz="2000" b="1"/>
              <a:t> </a:t>
            </a:r>
            <a:r>
              <a:rPr lang="en-US"/>
              <a:t> </a:t>
            </a:r>
            <a:endParaRPr lang="en-US" b="1"/>
          </a:p>
          <a:p>
            <a:pPr lvl="1" fontAlgn="base"/>
            <a:endParaRPr lang="en-US" sz="2000"/>
          </a:p>
          <a:p>
            <a:pPr fontAlgn="base"/>
            <a:endParaRPr lang="en-US" sz="2000" b="1"/>
          </a:p>
          <a:p>
            <a:endParaRPr lang="en-US" sz="2000" b="1">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470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76" y="204179"/>
            <a:ext cx="11237281"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GHG Emission Reduction Pathways</a:t>
            </a: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2CDE8DA-43D8-4EC5-B137-6553BA69B6AE}"/>
              </a:ext>
            </a:extLst>
          </p:cNvPr>
          <p:cNvPicPr>
            <a:picLocks noChangeAspect="1"/>
          </p:cNvPicPr>
          <p:nvPr/>
        </p:nvPicPr>
        <p:blipFill>
          <a:blip r:embed="rId3"/>
          <a:stretch>
            <a:fillRect/>
          </a:stretch>
        </p:blipFill>
        <p:spPr>
          <a:xfrm>
            <a:off x="885517" y="1115659"/>
            <a:ext cx="10420966" cy="5086620"/>
          </a:xfrm>
          <a:prstGeom prst="rect">
            <a:avLst/>
          </a:prstGeom>
        </p:spPr>
      </p:pic>
    </p:spTree>
    <p:extLst>
      <p:ext uri="{BB962C8B-B14F-4D97-AF65-F5344CB8AC3E}">
        <p14:creationId xmlns:p14="http://schemas.microsoft.com/office/powerpoint/2010/main" val="979537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76" y="204179"/>
            <a:ext cx="11237281"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GHG Goals throughout Alameda County</a:t>
            </a: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1545A062-873D-43AC-92DC-81A4F1EE8DE0}"/>
              </a:ext>
            </a:extLst>
          </p:cNvPr>
          <p:cNvGraphicFramePr>
            <a:graphicFrameLocks noGrp="1"/>
          </p:cNvGraphicFramePr>
          <p:nvPr>
            <p:extLst>
              <p:ext uri="{D42A27DB-BD31-4B8C-83A1-F6EECF244321}">
                <p14:modId xmlns:p14="http://schemas.microsoft.com/office/powerpoint/2010/main" val="1684652326"/>
              </p:ext>
            </p:extLst>
          </p:nvPr>
        </p:nvGraphicFramePr>
        <p:xfrm>
          <a:off x="1487606" y="1295066"/>
          <a:ext cx="8529087" cy="5417076"/>
        </p:xfrm>
        <a:graphic>
          <a:graphicData uri="http://schemas.openxmlformats.org/drawingml/2006/table">
            <a:tbl>
              <a:tblPr firstRow="1" firstCol="1" bandRow="1"/>
              <a:tblGrid>
                <a:gridCol w="2033761">
                  <a:extLst>
                    <a:ext uri="{9D8B030D-6E8A-4147-A177-3AD203B41FA5}">
                      <a16:colId xmlns:a16="http://schemas.microsoft.com/office/drawing/2014/main" val="2265058136"/>
                    </a:ext>
                  </a:extLst>
                </a:gridCol>
                <a:gridCol w="952391">
                  <a:extLst>
                    <a:ext uri="{9D8B030D-6E8A-4147-A177-3AD203B41FA5}">
                      <a16:colId xmlns:a16="http://schemas.microsoft.com/office/drawing/2014/main" val="303580109"/>
                    </a:ext>
                  </a:extLst>
                </a:gridCol>
                <a:gridCol w="986733">
                  <a:extLst>
                    <a:ext uri="{9D8B030D-6E8A-4147-A177-3AD203B41FA5}">
                      <a16:colId xmlns:a16="http://schemas.microsoft.com/office/drawing/2014/main" val="1956738501"/>
                    </a:ext>
                  </a:extLst>
                </a:gridCol>
                <a:gridCol w="1055014">
                  <a:extLst>
                    <a:ext uri="{9D8B030D-6E8A-4147-A177-3AD203B41FA5}">
                      <a16:colId xmlns:a16="http://schemas.microsoft.com/office/drawing/2014/main" val="3612447133"/>
                    </a:ext>
                  </a:extLst>
                </a:gridCol>
                <a:gridCol w="1055014">
                  <a:extLst>
                    <a:ext uri="{9D8B030D-6E8A-4147-A177-3AD203B41FA5}">
                      <a16:colId xmlns:a16="http://schemas.microsoft.com/office/drawing/2014/main" val="1965941060"/>
                    </a:ext>
                  </a:extLst>
                </a:gridCol>
                <a:gridCol w="1055014">
                  <a:extLst>
                    <a:ext uri="{9D8B030D-6E8A-4147-A177-3AD203B41FA5}">
                      <a16:colId xmlns:a16="http://schemas.microsoft.com/office/drawing/2014/main" val="331228147"/>
                    </a:ext>
                  </a:extLst>
                </a:gridCol>
                <a:gridCol w="1391160">
                  <a:extLst>
                    <a:ext uri="{9D8B030D-6E8A-4147-A177-3AD203B41FA5}">
                      <a16:colId xmlns:a16="http://schemas.microsoft.com/office/drawing/2014/main" val="4065185191"/>
                    </a:ext>
                  </a:extLst>
                </a:gridCol>
              </a:tblGrid>
              <a:tr h="615071">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Baseline Year</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2020 Target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2030 Target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2040 </a:t>
                      </a:r>
                      <a:b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Target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2045 </a:t>
                      </a:r>
                      <a:b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Target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2050</a:t>
                      </a:r>
                      <a:b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Target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08D"/>
                    </a:solidFill>
                  </a:tcPr>
                </a:tc>
                <a:extLst>
                  <a:ext uri="{0D108BD9-81ED-4DB2-BD59-A6C34878D82A}">
                    <a16:rowId xmlns:a16="http://schemas.microsoft.com/office/drawing/2014/main" val="2807417845"/>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Alameda</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1266388830"/>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Albany</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2004</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lvl="0" algn="ctr">
                        <a:spcBef>
                          <a:spcPts val="0"/>
                        </a:spcBef>
                        <a:spcAft>
                          <a:spcPts val="0"/>
                        </a:spcAft>
                        <a:buNone/>
                      </a:pPr>
                      <a:r>
                        <a:rPr lang="en-US" sz="1700" b="0" i="0" u="none" strike="noStrike" spc="-15" noProof="0">
                          <a:solidFill>
                            <a:srgbClr val="000000"/>
                          </a:solidFill>
                          <a:effectLst/>
                          <a:latin typeface="Calibri"/>
                        </a:rPr>
                        <a:t>100%</a:t>
                      </a:r>
                      <a:endParaRPr lang="en-US"/>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0" spc="-15">
                        <a:solidFill>
                          <a:srgbClr val="000000"/>
                        </a:solidFill>
                        <a:effectLst/>
                        <a:latin typeface="Calibri"/>
                        <a:ea typeface="Times New Roman" panose="02020603050405020304" pitchFamily="18" charset="0"/>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221925436"/>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941119902"/>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Dublin</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3689910433"/>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Emeryville</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2004</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0" spc="-15">
                        <a:solidFill>
                          <a:srgbClr val="000000"/>
                        </a:solidFill>
                        <a:effectLst/>
                        <a:latin typeface="Calibri"/>
                        <a:ea typeface="Times New Roman" panose="02020603050405020304" pitchFamily="18" charset="0"/>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lvl="0" algn="ctr">
                        <a:spcBef>
                          <a:spcPts val="0"/>
                        </a:spcBef>
                        <a:spcAft>
                          <a:spcPts val="0"/>
                        </a:spcAft>
                        <a:buNone/>
                      </a:pPr>
                      <a:r>
                        <a:rPr lang="en-US" sz="1700" b="0" i="0" u="none" strike="noStrike" spc="-15" noProof="0">
                          <a:solidFill>
                            <a:srgbClr val="000000"/>
                          </a:solidFill>
                          <a:effectLst/>
                          <a:latin typeface="Calibri"/>
                        </a:rPr>
                        <a:t>100%</a:t>
                      </a:r>
                      <a:r>
                        <a:rPr lang="en-US" sz="1700" b="0" spc="-15">
                          <a:solidFill>
                            <a:srgbClr val="000000"/>
                          </a:solidFill>
                          <a:effectLst/>
                          <a:latin typeface="Calibri"/>
                          <a:ea typeface="Times New Roman" panose="02020603050405020304" pitchFamily="18" charset="0"/>
                          <a:cs typeface="Times New Roman"/>
                        </a:rPr>
                        <a:t> </a:t>
                      </a:r>
                      <a:endParaRPr lang="en-US" sz="1700" b="1" spc="-15">
                        <a:effectLst/>
                        <a:latin typeface="Calibri"/>
                        <a:ea typeface="Times New Roman" panose="02020603050405020304" pitchFamily="18" charset="0"/>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3731151457"/>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Fremont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2892485351"/>
                  </a:ext>
                </a:extLst>
              </a:tr>
              <a:tr h="418915">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Hayward (existing)</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i="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kern="120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61.7%</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i="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1465618731"/>
                  </a:ext>
                </a:extLst>
              </a:tr>
              <a:tr h="460314">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Hayward (proposed)</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i="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a:t>
                      </a:r>
                      <a:endParaRPr lang="en-US" sz="1700" b="1" i="0"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endParaRPr lang="en-US" sz="1700" b="1" i="0"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700" b="0" i="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1700" b="1" i="0"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2915159290"/>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Livermore</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2008</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2284459288"/>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Newark</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3341473893"/>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Oakland</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a:ea typeface="Times New Roman" panose="02020603050405020304" pitchFamily="18" charset="0"/>
                          <a:cs typeface="Times New Roman"/>
                        </a:rPr>
                        <a:t>83% </a:t>
                      </a:r>
                      <a:endParaRPr lang="en-US" sz="1700" b="1" spc="-15">
                        <a:effectLst/>
                        <a:latin typeface="Calibri"/>
                        <a:ea typeface="Times New Roman" panose="02020603050405020304" pitchFamily="18" charset="0"/>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1366896187"/>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Piedmont</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3167747518"/>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Pleasanton</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2479181283"/>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 Leandro</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977004639"/>
                  </a:ext>
                </a:extLst>
              </a:tr>
              <a:tr h="301752">
                <a:tc>
                  <a:txBody>
                    <a:bodyPr/>
                    <a:lstStyle/>
                    <a:p>
                      <a:pPr marL="0" marR="0">
                        <a:spcBef>
                          <a:spcPts val="0"/>
                        </a:spcBef>
                        <a:spcAft>
                          <a:spcPts val="0"/>
                        </a:spcAft>
                      </a:pPr>
                      <a:r>
                        <a:rPr lang="en-US" sz="1700" b="1"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Union City</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4493" marR="9449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tc>
                  <a:txBody>
                    <a:bodyPr/>
                    <a:lstStyle/>
                    <a:p>
                      <a:pPr marL="0" marR="0" algn="ctr">
                        <a:spcBef>
                          <a:spcPts val="0"/>
                        </a:spcBef>
                        <a:spcAft>
                          <a:spcPts val="0"/>
                        </a:spcAft>
                      </a:pPr>
                      <a:r>
                        <a:rPr lang="en-US" sz="1700" b="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700" b="1" spc="-1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D"/>
                    </a:solidFill>
                  </a:tcPr>
                </a:tc>
                <a:extLst>
                  <a:ext uri="{0D108BD9-81ED-4DB2-BD59-A6C34878D82A}">
                    <a16:rowId xmlns:a16="http://schemas.microsoft.com/office/drawing/2014/main" val="4248078852"/>
                  </a:ext>
                </a:extLst>
              </a:tr>
            </a:tbl>
          </a:graphicData>
        </a:graphic>
      </p:graphicFrame>
    </p:spTree>
    <p:extLst>
      <p:ext uri="{BB962C8B-B14F-4D97-AF65-F5344CB8AC3E}">
        <p14:creationId xmlns:p14="http://schemas.microsoft.com/office/powerpoint/2010/main" val="47911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ground&#10;&#10;Description automatically generated">
            <a:extLst>
              <a:ext uri="{FF2B5EF4-FFF2-40B4-BE49-F238E27FC236}">
                <a16:creationId xmlns:a16="http://schemas.microsoft.com/office/drawing/2014/main" id="{CFBF65CA-E8FD-4939-AB36-3580C2890A21}"/>
              </a:ext>
            </a:extLst>
          </p:cNvPr>
          <p:cNvPicPr>
            <a:picLocks noChangeAspect="1"/>
          </p:cNvPicPr>
          <p:nvPr/>
        </p:nvPicPr>
        <p:blipFill rotWithShape="1">
          <a:blip r:embed="rId3" cstate="print">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43083"/>
          <a:stretch/>
        </p:blipFill>
        <p:spPr>
          <a:xfrm>
            <a:off x="-1" y="1440073"/>
            <a:ext cx="12192000" cy="4563625"/>
          </a:xfrm>
          <a:prstGeom prst="rect">
            <a:avLst/>
          </a:prstGeom>
        </p:spPr>
      </p:pic>
      <p:sp>
        <p:nvSpPr>
          <p:cNvPr id="14" name="TextBox 13"/>
          <p:cNvSpPr txBox="1"/>
          <p:nvPr/>
        </p:nvSpPr>
        <p:spPr>
          <a:xfrm>
            <a:off x="477359" y="1632275"/>
            <a:ext cx="11237281" cy="4431983"/>
          </a:xfrm>
          <a:prstGeom prst="rect">
            <a:avLst/>
          </a:prstGeom>
          <a:noFill/>
        </p:spPr>
        <p:txBody>
          <a:bodyPr wrap="square" rtlCol="0" anchor="t">
            <a:spAutoFit/>
          </a:bodyPr>
          <a:lstStyle/>
          <a:p>
            <a:pPr marL="457200" lvl="0" indent="-457200">
              <a:lnSpc>
                <a:spcPct val="150000"/>
              </a:lnSpc>
              <a:spcAft>
                <a:spcPts val="1800"/>
              </a:spcAft>
              <a:buFont typeface="Arial" panose="020B0604020202020204" pitchFamily="34" charset="0"/>
              <a:buChar char="•"/>
            </a:pPr>
            <a:r>
              <a:rPr lang="en-US" sz="3200" b="1"/>
              <a:t>30% below 2005 levels by 2025</a:t>
            </a:r>
          </a:p>
          <a:p>
            <a:pPr marL="457200" lvl="0" indent="-457200">
              <a:lnSpc>
                <a:spcPct val="150000"/>
              </a:lnSpc>
              <a:spcAft>
                <a:spcPts val="1800"/>
              </a:spcAft>
              <a:buFont typeface="Arial" panose="020B0604020202020204" pitchFamily="34" charset="0"/>
              <a:buChar char="•"/>
            </a:pPr>
            <a:r>
              <a:rPr lang="en-US" sz="3200" b="1"/>
              <a:t>55% below 2005 levels by 2030</a:t>
            </a:r>
            <a:endParaRPr lang="en-US" sz="3200" b="1">
              <a:cs typeface="Arial"/>
            </a:endParaRPr>
          </a:p>
          <a:p>
            <a:pPr marL="457200" indent="-457200">
              <a:buFont typeface="Arial" panose="020B0604020202020204" pitchFamily="34" charset="0"/>
              <a:buChar char="•"/>
            </a:pPr>
            <a:r>
              <a:rPr lang="en-US" sz="3200" b="1">
                <a:ea typeface="+mn-lt"/>
                <a:cs typeface="+mn-lt"/>
              </a:rPr>
              <a:t>Work with the community to develop a plan that may result in the reduction of community-based GHG emissions to achieve carbon neutrality by 2045</a:t>
            </a:r>
          </a:p>
          <a:p>
            <a:pPr lvl="1" fontAlgn="base"/>
            <a:endParaRPr lang="en-US" sz="2000"/>
          </a:p>
          <a:p>
            <a:pPr fontAlgn="base"/>
            <a:endParaRPr lang="en-US" sz="2000" b="1"/>
          </a:p>
          <a:p>
            <a:endParaRPr lang="en-US" sz="2000" b="1">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1045367" y="1169551"/>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5780CF2-91EE-4923-B7D2-8D6287D8E961}"/>
              </a:ext>
            </a:extLst>
          </p:cNvPr>
          <p:cNvSpPr txBox="1"/>
          <p:nvPr/>
        </p:nvSpPr>
        <p:spPr>
          <a:xfrm>
            <a:off x="637209" y="238749"/>
            <a:ext cx="11237281" cy="646331"/>
          </a:xfrm>
          <a:prstGeom prst="rect">
            <a:avLst/>
          </a:prstGeom>
          <a:noFill/>
        </p:spPr>
        <p:txBody>
          <a:bodyPr wrap="square" rtlCol="0" anchor="t">
            <a:spAutoFit/>
          </a:bodyPr>
          <a:lstStyle/>
          <a:p>
            <a:pPr algn="ctr"/>
            <a:r>
              <a:rPr lang="en-US" sz="3600">
                <a:latin typeface="Arial"/>
                <a:cs typeface="Arial"/>
              </a:rPr>
              <a:t>Recommended </a:t>
            </a:r>
            <a:r>
              <a:rPr lang="en-US" sz="3600">
                <a:latin typeface="Arial" panose="020B0604020202020204" pitchFamily="34" charset="0"/>
                <a:cs typeface="Arial" panose="020B0604020202020204" pitchFamily="34" charset="0"/>
              </a:rPr>
              <a:t>GHG Emission Reduction Goals</a:t>
            </a:r>
          </a:p>
        </p:txBody>
      </p:sp>
    </p:spTree>
    <p:extLst>
      <p:ext uri="{BB962C8B-B14F-4D97-AF65-F5344CB8AC3E}">
        <p14:creationId xmlns:p14="http://schemas.microsoft.com/office/powerpoint/2010/main" val="251161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76" y="204179"/>
            <a:ext cx="11237281" cy="584775"/>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200"/>
              <a:t>Hayward's GHG Emissions (2017)</a:t>
            </a: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BA28309E-11E2-41F2-BEBF-B77E3ADCB378}"/>
              </a:ext>
            </a:extLst>
          </p:cNvPr>
          <p:cNvGraphicFramePr>
            <a:graphicFrameLocks/>
          </p:cNvGraphicFramePr>
          <p:nvPr/>
        </p:nvGraphicFramePr>
        <p:xfrm>
          <a:off x="1623612" y="1242868"/>
          <a:ext cx="9144471" cy="54109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3929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359" y="189369"/>
            <a:ext cx="11237281" cy="1138773"/>
          </a:xfrm>
          <a:prstGeom prst="rect">
            <a:avLst/>
          </a:prstGeom>
          <a:noFill/>
        </p:spPr>
        <p:txBody>
          <a:bodyPr wrap="square" rtlCol="0">
            <a:spAutoFit/>
          </a:bodyPr>
          <a:lstStyle/>
          <a:p>
            <a:pPr algn="ctr"/>
            <a:r>
              <a:rPr lang="en-US" sz="3400">
                <a:latin typeface="Arial" panose="020B0604020202020204" pitchFamily="34" charset="0"/>
                <a:cs typeface="Arial" panose="020B0604020202020204" pitchFamily="34" charset="0"/>
              </a:rPr>
              <a:t>Ways to Achieve New 2030 Goals</a:t>
            </a:r>
          </a:p>
          <a:p>
            <a:pPr algn="ctr"/>
            <a:r>
              <a:rPr lang="en-US" sz="3400">
                <a:latin typeface="Arial" panose="020B0604020202020204" pitchFamily="34" charset="0"/>
                <a:cs typeface="Arial" panose="020B0604020202020204" pitchFamily="34" charset="0"/>
              </a:rPr>
              <a:t> </a:t>
            </a: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885517" y="1039021"/>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6DDC13-3174-488D-9FF3-99B15F776192}"/>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aturation sat="0"/>
                    </a14:imgEffect>
                  </a14:imgLayer>
                </a14:imgProps>
              </a:ext>
            </a:extLst>
          </a:blip>
          <a:srcRect t="18840" b="22628"/>
          <a:stretch/>
        </p:blipFill>
        <p:spPr>
          <a:xfrm>
            <a:off x="-1" y="1636294"/>
            <a:ext cx="12192000" cy="4748462"/>
          </a:xfrm>
          <a:prstGeom prst="rect">
            <a:avLst/>
          </a:prstGeom>
        </p:spPr>
      </p:pic>
      <p:graphicFrame>
        <p:nvGraphicFramePr>
          <p:cNvPr id="4" name="Table 4">
            <a:extLst>
              <a:ext uri="{FF2B5EF4-FFF2-40B4-BE49-F238E27FC236}">
                <a16:creationId xmlns:a16="http://schemas.microsoft.com/office/drawing/2014/main" id="{6F8AFFDD-D1D4-45EF-96A9-9AD8350F3911}"/>
              </a:ext>
            </a:extLst>
          </p:cNvPr>
          <p:cNvGraphicFramePr>
            <a:graphicFrameLocks noGrp="1"/>
          </p:cNvGraphicFramePr>
          <p:nvPr>
            <p:extLst>
              <p:ext uri="{D42A27DB-BD31-4B8C-83A1-F6EECF244321}">
                <p14:modId xmlns:p14="http://schemas.microsoft.com/office/powerpoint/2010/main" val="2586540366"/>
              </p:ext>
            </p:extLst>
          </p:nvPr>
        </p:nvGraphicFramePr>
        <p:xfrm>
          <a:off x="1424466" y="1788070"/>
          <a:ext cx="9576910" cy="3688080"/>
        </p:xfrm>
        <a:graphic>
          <a:graphicData uri="http://schemas.openxmlformats.org/drawingml/2006/table">
            <a:tbl>
              <a:tblPr firstRow="1" bandRow="1">
                <a:tableStyleId>{2D5ABB26-0587-4C30-8999-92F81FD0307C}</a:tableStyleId>
              </a:tblPr>
              <a:tblGrid>
                <a:gridCol w="3282146">
                  <a:extLst>
                    <a:ext uri="{9D8B030D-6E8A-4147-A177-3AD203B41FA5}">
                      <a16:colId xmlns:a16="http://schemas.microsoft.com/office/drawing/2014/main" val="2022783477"/>
                    </a:ext>
                  </a:extLst>
                </a:gridCol>
                <a:gridCol w="6294764">
                  <a:extLst>
                    <a:ext uri="{9D8B030D-6E8A-4147-A177-3AD203B41FA5}">
                      <a16:colId xmlns:a16="http://schemas.microsoft.com/office/drawing/2014/main" val="1764439377"/>
                    </a:ext>
                  </a:extLst>
                </a:gridCol>
              </a:tblGrid>
              <a:tr h="370840">
                <a:tc>
                  <a:txBody>
                    <a:bodyPr/>
                    <a:lstStyle/>
                    <a:p>
                      <a:r>
                        <a:rPr lang="en-US" sz="2800" b="1"/>
                        <a:t>Electricity</a:t>
                      </a:r>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a:t>100% carbon-free electricity</a:t>
                      </a:r>
                    </a:p>
                    <a:p>
                      <a:pPr algn="l"/>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8166277"/>
                  </a:ext>
                </a:extLst>
              </a:tr>
              <a:tr h="370840">
                <a:tc>
                  <a:txBody>
                    <a:bodyPr/>
                    <a:lstStyle/>
                    <a:p>
                      <a:r>
                        <a:rPr lang="en-US" sz="2800" b="1"/>
                        <a:t>Natural Gas </a:t>
                      </a:r>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a:t>Retrofit 32,000 existing homes to all-electric</a:t>
                      </a:r>
                    </a:p>
                    <a:p>
                      <a:pPr algn="l"/>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5278600"/>
                  </a:ext>
                </a:extLst>
              </a:tr>
              <a:tr h="370840">
                <a:tc>
                  <a:txBody>
                    <a:bodyPr/>
                    <a:lstStyle/>
                    <a:p>
                      <a:r>
                        <a:rPr lang="en-US" sz="2800" b="1"/>
                        <a:t>Transportation</a:t>
                      </a:r>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pPr>
                      <a:r>
                        <a:rPr lang="en-US" sz="2800" b="1"/>
                        <a:t>Replace 61,700 gasoline vehicles replaced with electric vehicles</a:t>
                      </a:r>
                    </a:p>
                    <a:p>
                      <a:pPr algn="l"/>
                      <a:endParaRPr lang="en-US" sz="2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096480"/>
                  </a:ext>
                </a:extLst>
              </a:tr>
            </a:tbl>
          </a:graphicData>
        </a:graphic>
      </p:graphicFrame>
    </p:spTree>
    <p:extLst>
      <p:ext uri="{BB962C8B-B14F-4D97-AF65-F5344CB8AC3E}">
        <p14:creationId xmlns:p14="http://schemas.microsoft.com/office/powerpoint/2010/main" val="87075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EE100-3832-4AB6-9AA3-C1E0E686818B}"/>
              </a:ext>
            </a:extLst>
          </p:cNvPr>
          <p:cNvPicPr>
            <a:picLocks noChangeAspect="1"/>
          </p:cNvPicPr>
          <p:nvPr/>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668" b="26471"/>
          <a:stretch/>
        </p:blipFill>
        <p:spPr>
          <a:xfrm>
            <a:off x="0" y="1440074"/>
            <a:ext cx="12192000" cy="4865476"/>
          </a:xfrm>
          <a:prstGeom prst="rect">
            <a:avLst/>
          </a:prstGeom>
        </p:spPr>
      </p:pic>
      <p:sp>
        <p:nvSpPr>
          <p:cNvPr id="14" name="TextBox 13"/>
          <p:cNvSpPr txBox="1"/>
          <p:nvPr/>
        </p:nvSpPr>
        <p:spPr>
          <a:xfrm>
            <a:off x="477357" y="1949208"/>
            <a:ext cx="11237281" cy="4493538"/>
          </a:xfrm>
          <a:prstGeom prst="rect">
            <a:avLst/>
          </a:prstGeom>
          <a:noFill/>
        </p:spPr>
        <p:txBody>
          <a:bodyPr wrap="square" rtlCol="0" anchor="t">
            <a:spAutoFit/>
          </a:bodyPr>
          <a:lstStyle/>
          <a:p>
            <a:pPr lvl="0"/>
            <a:endParaRPr lang="en-US" sz="3600"/>
          </a:p>
          <a:p>
            <a:pPr marL="457200" lvl="0" indent="-457200">
              <a:spcAft>
                <a:spcPts val="2400"/>
              </a:spcAft>
              <a:buFont typeface="Arial" panose="020B0604020202020204" pitchFamily="34" charset="0"/>
              <a:buChar char="•"/>
            </a:pPr>
            <a:r>
              <a:rPr lang="en-US" sz="3200" b="1">
                <a:ea typeface="+mn-lt"/>
                <a:cs typeface="+mn-lt"/>
              </a:rPr>
              <a:t>Projects subject to CEQA are required to include GHG analysis showing project consistent with SB 32 </a:t>
            </a:r>
            <a:r>
              <a:rPr lang="en-US" sz="3200" b="1" u="sng">
                <a:ea typeface="+mn-lt"/>
                <a:cs typeface="+mn-lt"/>
              </a:rPr>
              <a:t>and</a:t>
            </a:r>
            <a:r>
              <a:rPr lang="en-US" sz="3200" b="1">
                <a:ea typeface="+mn-lt"/>
                <a:cs typeface="+mn-lt"/>
              </a:rPr>
              <a:t> General Plan policies</a:t>
            </a:r>
          </a:p>
          <a:p>
            <a:pPr marL="457200" lvl="0" indent="-457200">
              <a:spcAft>
                <a:spcPts val="1200"/>
              </a:spcAft>
              <a:buFont typeface="Arial" panose="020B0604020202020204" pitchFamily="34" charset="0"/>
              <a:buChar char="•"/>
            </a:pPr>
            <a:r>
              <a:rPr lang="en-US" sz="3200" b="1">
                <a:ea typeface="+mn-lt"/>
                <a:cs typeface="+mn-lt"/>
              </a:rPr>
              <a:t>Development projects can streamline their GHG analysis by tiering from an updated CAP</a:t>
            </a:r>
          </a:p>
          <a:p>
            <a:pPr lvl="1" fontAlgn="base"/>
            <a:endParaRPr lang="en-US" sz="2000"/>
          </a:p>
          <a:p>
            <a:pPr fontAlgn="base"/>
            <a:endParaRPr lang="en-US" sz="2000" b="1"/>
          </a:p>
          <a:p>
            <a:endParaRPr lang="en-US" sz="2000" b="1">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1045367" y="1169551"/>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5780CF2-91EE-4923-B7D2-8D6287D8E961}"/>
              </a:ext>
            </a:extLst>
          </p:cNvPr>
          <p:cNvSpPr txBox="1"/>
          <p:nvPr/>
        </p:nvSpPr>
        <p:spPr>
          <a:xfrm>
            <a:off x="477358" y="283477"/>
            <a:ext cx="11237281" cy="646331"/>
          </a:xfrm>
          <a:prstGeom prst="rect">
            <a:avLst/>
          </a:prstGeom>
          <a:noFill/>
        </p:spPr>
        <p:txBody>
          <a:bodyPr wrap="square" rtlCol="0" anchor="t">
            <a:spAutoFit/>
          </a:bodyPr>
          <a:lstStyle/>
          <a:p>
            <a:pPr algn="ctr"/>
            <a:r>
              <a:rPr lang="en-US" sz="3600">
                <a:latin typeface="Arial"/>
                <a:cs typeface="Arial"/>
              </a:rPr>
              <a:t>Planning - Environmental Review</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59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a:t>Greenhouse gas emission reduction goals</a:t>
            </a:r>
          </a:p>
        </p:txBody>
      </p:sp>
      <p:pic>
        <p:nvPicPr>
          <p:cNvPr id="2" name="Picture 2">
            <a:extLst>
              <a:ext uri="{FF2B5EF4-FFF2-40B4-BE49-F238E27FC236}">
                <a16:creationId xmlns:a16="http://schemas.microsoft.com/office/drawing/2014/main" id="{44C378D5-5205-48D3-8ED6-0443CCAD6F9D}"/>
              </a:ext>
            </a:extLst>
          </p:cNvPr>
          <p:cNvPicPr>
            <a:picLocks noChangeAspect="1"/>
          </p:cNvPicPr>
          <p:nvPr/>
        </p:nvPicPr>
        <p:blipFill>
          <a:blip r:embed="rId3"/>
          <a:stretch>
            <a:fillRect/>
          </a:stretch>
        </p:blipFill>
        <p:spPr>
          <a:xfrm>
            <a:off x="4549" y="-447709"/>
            <a:ext cx="12182899" cy="7366733"/>
          </a:xfrm>
          <a:prstGeom prst="rect">
            <a:avLst/>
          </a:prstGeom>
        </p:spPr>
      </p:pic>
      <p:sp>
        <p:nvSpPr>
          <p:cNvPr id="6" name="Rectangle 5">
            <a:extLst>
              <a:ext uri="{FF2B5EF4-FFF2-40B4-BE49-F238E27FC236}">
                <a16:creationId xmlns:a16="http://schemas.microsoft.com/office/drawing/2014/main" id="{B1656759-93CD-4DB0-BFBA-620A8127EDA7}"/>
              </a:ext>
            </a:extLst>
          </p:cNvPr>
          <p:cNvSpPr/>
          <p:nvPr/>
        </p:nvSpPr>
        <p:spPr>
          <a:xfrm>
            <a:off x="338920" y="139890"/>
            <a:ext cx="11452744" cy="644856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F417823B-5C55-44DC-A3B7-67DF8FCBBC75}"/>
              </a:ext>
            </a:extLst>
          </p:cNvPr>
          <p:cNvSpPr txBox="1">
            <a:spLocks/>
          </p:cNvSpPr>
          <p:nvPr/>
        </p:nvSpPr>
        <p:spPr>
          <a:xfrm>
            <a:off x="0" y="4432531"/>
            <a:ext cx="12192000"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SENATE BILL 743: LOS TO VMT </a:t>
            </a:r>
          </a:p>
        </p:txBody>
      </p:sp>
      <p:pic>
        <p:nvPicPr>
          <p:cNvPr id="4" name="Picture 6">
            <a:extLst>
              <a:ext uri="{FF2B5EF4-FFF2-40B4-BE49-F238E27FC236}">
                <a16:creationId xmlns:a16="http://schemas.microsoft.com/office/drawing/2014/main" id="{14ED77B9-562C-444C-A64F-4E901799D2F3}"/>
              </a:ext>
            </a:extLst>
          </p:cNvPr>
          <p:cNvPicPr>
            <a:picLocks noChangeAspect="1"/>
          </p:cNvPicPr>
          <p:nvPr/>
        </p:nvPicPr>
        <p:blipFill>
          <a:blip r:embed="rId4"/>
          <a:stretch>
            <a:fillRect/>
          </a:stretch>
        </p:blipFill>
        <p:spPr>
          <a:xfrm>
            <a:off x="-4482" y="-1879274"/>
            <a:ext cx="12212170" cy="9193403"/>
          </a:xfrm>
          <a:prstGeom prst="rect">
            <a:avLst/>
          </a:prstGeom>
        </p:spPr>
      </p:pic>
      <p:sp>
        <p:nvSpPr>
          <p:cNvPr id="7" name="Footer Placeholder 6">
            <a:extLst>
              <a:ext uri="{FF2B5EF4-FFF2-40B4-BE49-F238E27FC236}">
                <a16:creationId xmlns:a16="http://schemas.microsoft.com/office/drawing/2014/main" id="{C8D75E24-3C5C-44BA-B3E5-158AB626F1C8}"/>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80F039AC-BF0F-4ECE-A5C6-C524F30D9058}"/>
              </a:ext>
            </a:extLst>
          </p:cNvPr>
          <p:cNvSpPr>
            <a:spLocks noGrp="1"/>
          </p:cNvSpPr>
          <p:nvPr>
            <p:ph type="sldNum" sz="quarter" idx="16"/>
          </p:nvPr>
        </p:nvSpPr>
        <p:spPr/>
        <p:txBody>
          <a:bodyPr/>
          <a:lstStyle/>
          <a:p>
            <a:fld id="{FF0F43C4-2C7A-45D0-8F05-A361FFED5078}" type="slidenum">
              <a:rPr lang="en-US" smtClean="0"/>
              <a:t>2</a:t>
            </a:fld>
            <a:endParaRPr lang="en-US"/>
          </a:p>
        </p:txBody>
      </p:sp>
    </p:spTree>
    <p:extLst>
      <p:ext uri="{BB962C8B-B14F-4D97-AF65-F5344CB8AC3E}">
        <p14:creationId xmlns:p14="http://schemas.microsoft.com/office/powerpoint/2010/main" val="47813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521678"/>
            <a:ext cx="12192000" cy="697490"/>
          </a:xfrm>
        </p:spPr>
        <p:txBody>
          <a:bodyPr/>
          <a:lstStyle/>
          <a:p>
            <a:r>
              <a:rPr lang="en-US"/>
              <a:t>ENVIRONMENTAL REVIEW</a:t>
            </a:r>
          </a:p>
        </p:txBody>
      </p:sp>
      <p:sp>
        <p:nvSpPr>
          <p:cNvPr id="2" name="TextBox 1">
            <a:extLst>
              <a:ext uri="{FF2B5EF4-FFF2-40B4-BE49-F238E27FC236}">
                <a16:creationId xmlns:a16="http://schemas.microsoft.com/office/drawing/2014/main" id="{395890AC-4E35-45B8-84C1-422E9AEF2896}"/>
              </a:ext>
            </a:extLst>
          </p:cNvPr>
          <p:cNvSpPr txBox="1"/>
          <p:nvPr/>
        </p:nvSpPr>
        <p:spPr>
          <a:xfrm>
            <a:off x="606751" y="1632247"/>
            <a:ext cx="11263357" cy="3046988"/>
          </a:xfrm>
          <a:prstGeom prst="rect">
            <a:avLst/>
          </a:prstGeom>
          <a:noFill/>
        </p:spPr>
        <p:txBody>
          <a:bodyPr wrap="square" rtlCol="0">
            <a:spAutoFit/>
          </a:bodyPr>
          <a:lstStyle/>
          <a:p>
            <a:r>
              <a:rPr lang="en-US" sz="2400" u="sng"/>
              <a:t>VMT Thresholds</a:t>
            </a:r>
          </a:p>
          <a:p>
            <a:r>
              <a:rPr lang="en-US" sz="2400"/>
              <a:t>The proposed Amendment is exempt from CEQA because it does not constitute a “project” and because there is no potential that it will result in a direct or reasonably foreseeable indirect physical change in the environment.</a:t>
            </a:r>
          </a:p>
          <a:p>
            <a:endParaRPr lang="en-US" sz="2400"/>
          </a:p>
          <a:p>
            <a:r>
              <a:rPr lang="en-US" sz="2400" u="sng"/>
              <a:t>GHG Reduction Goals</a:t>
            </a:r>
          </a:p>
          <a:p>
            <a:r>
              <a:rPr lang="en-US" sz="2400"/>
              <a:t>The proposed Amendment is exempt from CEQA because it is a regulatory action for the protection of the environment.</a:t>
            </a:r>
          </a:p>
        </p:txBody>
      </p:sp>
      <p:sp>
        <p:nvSpPr>
          <p:cNvPr id="3" name="Footer Placeholder 2">
            <a:extLst>
              <a:ext uri="{FF2B5EF4-FFF2-40B4-BE49-F238E27FC236}">
                <a16:creationId xmlns:a16="http://schemas.microsoft.com/office/drawing/2014/main" id="{7344126A-8CE1-44D3-B61A-321E6182C2F1}"/>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3A2260C1-AFD7-4F6C-846C-72B214D6D6D4}"/>
              </a:ext>
            </a:extLst>
          </p:cNvPr>
          <p:cNvSpPr>
            <a:spLocks noGrp="1"/>
          </p:cNvSpPr>
          <p:nvPr>
            <p:ph type="sldNum" sz="quarter" idx="16"/>
          </p:nvPr>
        </p:nvSpPr>
        <p:spPr/>
        <p:txBody>
          <a:bodyPr/>
          <a:lstStyle/>
          <a:p>
            <a:fld id="{FF0F43C4-2C7A-45D0-8F05-A361FFED5078}" type="slidenum">
              <a:rPr lang="en-US" smtClean="0"/>
              <a:t>20</a:t>
            </a:fld>
            <a:endParaRPr lang="en-US"/>
          </a:p>
        </p:txBody>
      </p:sp>
    </p:spTree>
    <p:extLst>
      <p:ext uri="{BB962C8B-B14F-4D97-AF65-F5344CB8AC3E}">
        <p14:creationId xmlns:p14="http://schemas.microsoft.com/office/powerpoint/2010/main" val="2200114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521678"/>
            <a:ext cx="12192000" cy="697490"/>
          </a:xfrm>
        </p:spPr>
        <p:txBody>
          <a:bodyPr/>
          <a:lstStyle/>
          <a:p>
            <a:r>
              <a:rPr lang="en-US"/>
              <a:t>recommendation</a:t>
            </a:r>
          </a:p>
        </p:txBody>
      </p:sp>
      <p:sp>
        <p:nvSpPr>
          <p:cNvPr id="2" name="TextBox 1">
            <a:extLst>
              <a:ext uri="{FF2B5EF4-FFF2-40B4-BE49-F238E27FC236}">
                <a16:creationId xmlns:a16="http://schemas.microsoft.com/office/drawing/2014/main" id="{395890AC-4E35-45B8-84C1-422E9AEF2896}"/>
              </a:ext>
            </a:extLst>
          </p:cNvPr>
          <p:cNvSpPr txBox="1"/>
          <p:nvPr/>
        </p:nvSpPr>
        <p:spPr>
          <a:xfrm>
            <a:off x="606751" y="1632247"/>
            <a:ext cx="11263357" cy="4524315"/>
          </a:xfrm>
          <a:prstGeom prst="rect">
            <a:avLst/>
          </a:prstGeom>
          <a:noFill/>
        </p:spPr>
        <p:txBody>
          <a:bodyPr wrap="square" rtlCol="0">
            <a:spAutoFit/>
          </a:bodyPr>
          <a:lstStyle/>
          <a:p>
            <a:r>
              <a:rPr lang="en-US" sz="2400"/>
              <a:t>That the City Council:</a:t>
            </a:r>
          </a:p>
          <a:p>
            <a:endParaRPr lang="en-US" sz="2400"/>
          </a:p>
          <a:p>
            <a:pPr marL="457200" indent="-457200">
              <a:buFont typeface="+mj-lt"/>
              <a:buAutoNum type="arabicPeriod"/>
            </a:pPr>
            <a:r>
              <a:rPr lang="en-US" sz="2400"/>
              <a:t>Adopts a resolution with amendments to the </a:t>
            </a:r>
            <a:r>
              <a:rPr lang="en-US" sz="2400" i="1"/>
              <a:t>Hayward 2040 General Plan </a:t>
            </a:r>
            <a:r>
              <a:rPr lang="en-US" sz="2400"/>
              <a:t>establishing new Vehicle Miles Traveled (VMT) thresholds for CEQA analysis, consistent with SB 743; and</a:t>
            </a:r>
          </a:p>
          <a:p>
            <a:pPr marL="457200" indent="-457200">
              <a:buFont typeface="+mj-lt"/>
              <a:buAutoNum type="arabicPeriod"/>
            </a:pPr>
            <a:endParaRPr lang="en-US" sz="2400"/>
          </a:p>
          <a:p>
            <a:pPr marL="457200" indent="-457200">
              <a:buFont typeface="+mj-lt"/>
              <a:buAutoNum type="arabicPeriod"/>
            </a:pPr>
            <a:r>
              <a:rPr lang="en-US" sz="2400"/>
              <a:t>Adopts a resolution with amendments to the </a:t>
            </a:r>
            <a:r>
              <a:rPr lang="en-US" sz="2400" i="1"/>
              <a:t>Hayward 2040 General Plan </a:t>
            </a:r>
            <a:r>
              <a:rPr lang="en-US" sz="2400"/>
              <a:t>establishing the adoption of new Greenhouse Gas Emission reduction goals for the City; and</a:t>
            </a:r>
          </a:p>
          <a:p>
            <a:pPr marL="457200" indent="-457200">
              <a:buFont typeface="+mj-lt"/>
              <a:buAutoNum type="arabicPeriod"/>
            </a:pPr>
            <a:endParaRPr lang="en-US" sz="2400"/>
          </a:p>
          <a:p>
            <a:pPr marL="457200" indent="-457200">
              <a:buFont typeface="+mj-lt"/>
              <a:buAutoNum type="arabicPeriod"/>
            </a:pPr>
            <a:r>
              <a:rPr lang="en-US" sz="2400"/>
              <a:t>Introduce an ordinance to amend the </a:t>
            </a:r>
            <a:r>
              <a:rPr lang="en-US" sz="2400" i="1"/>
              <a:t>Hayward 2040 General Plan </a:t>
            </a:r>
            <a:r>
              <a:rPr lang="en-US" sz="2400"/>
              <a:t>per the adopted resolutions</a:t>
            </a:r>
            <a:r>
              <a:rPr lang="en-US" sz="2400" i="1"/>
              <a:t>.</a:t>
            </a:r>
            <a:endParaRPr lang="en-US" sz="2400" b="1"/>
          </a:p>
        </p:txBody>
      </p:sp>
      <p:sp>
        <p:nvSpPr>
          <p:cNvPr id="3" name="Footer Placeholder 2">
            <a:extLst>
              <a:ext uri="{FF2B5EF4-FFF2-40B4-BE49-F238E27FC236}">
                <a16:creationId xmlns:a16="http://schemas.microsoft.com/office/drawing/2014/main" id="{4523D8CE-5E0D-4C4C-B676-00B02500EA1A}"/>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7D989140-579B-4BE3-BD66-64B0CFC7C15D}"/>
              </a:ext>
            </a:extLst>
          </p:cNvPr>
          <p:cNvSpPr>
            <a:spLocks noGrp="1"/>
          </p:cNvSpPr>
          <p:nvPr>
            <p:ph type="sldNum" sz="quarter" idx="16"/>
          </p:nvPr>
        </p:nvSpPr>
        <p:spPr/>
        <p:txBody>
          <a:bodyPr/>
          <a:lstStyle/>
          <a:p>
            <a:fld id="{FF0F43C4-2C7A-45D0-8F05-A361FFED5078}" type="slidenum">
              <a:rPr lang="en-US" smtClean="0"/>
              <a:t>21</a:t>
            </a:fld>
            <a:endParaRPr lang="en-US"/>
          </a:p>
        </p:txBody>
      </p:sp>
    </p:spTree>
    <p:extLst>
      <p:ext uri="{BB962C8B-B14F-4D97-AF65-F5344CB8AC3E}">
        <p14:creationId xmlns:p14="http://schemas.microsoft.com/office/powerpoint/2010/main" val="265315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C7C343-D18E-4336-B20F-33969FDDB111}"/>
              </a:ext>
            </a:extLst>
          </p:cNvPr>
          <p:cNvSpPr>
            <a:spLocks noGrp="1"/>
          </p:cNvSpPr>
          <p:nvPr>
            <p:ph type="ctrTitle"/>
          </p:nvPr>
        </p:nvSpPr>
        <p:spPr>
          <a:xfrm>
            <a:off x="0" y="3186354"/>
            <a:ext cx="12192000" cy="914400"/>
          </a:xfrm>
        </p:spPr>
        <p:txBody>
          <a:bodyPr anchor="b">
            <a:normAutofit/>
          </a:bodyPr>
          <a:lstStyle/>
          <a:p>
            <a:pPr algn="ctr"/>
            <a:r>
              <a:rPr lang="en-US" sz="4000"/>
              <a:t>Questions?</a:t>
            </a:r>
          </a:p>
        </p:txBody>
      </p:sp>
    </p:spTree>
    <p:extLst>
      <p:ext uri="{BB962C8B-B14F-4D97-AF65-F5344CB8AC3E}">
        <p14:creationId xmlns:p14="http://schemas.microsoft.com/office/powerpoint/2010/main" val="50999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76" y="204179"/>
            <a:ext cx="11237281" cy="584775"/>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200"/>
              <a:t>Hayward's GHG Emissions Reductions (2005 - 2017)</a:t>
            </a:r>
          </a:p>
        </p:txBody>
      </p:sp>
      <p:cxnSp>
        <p:nvCxnSpPr>
          <p:cNvPr id="8" name="Straight Connector 7">
            <a:extLst>
              <a:ext uri="{FF2B5EF4-FFF2-40B4-BE49-F238E27FC236}">
                <a16:creationId xmlns:a16="http://schemas.microsoft.com/office/drawing/2014/main" id="{78A74A2E-0FD1-4871-B6D1-9C5976374652}"/>
              </a:ext>
            </a:extLst>
          </p:cNvPr>
          <p:cNvCxnSpPr>
            <a:cxnSpLocks/>
          </p:cNvCxnSpPr>
          <p:nvPr/>
        </p:nvCxnSpPr>
        <p:spPr>
          <a:xfrm>
            <a:off x="954050" y="850510"/>
            <a:ext cx="1042096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54A53ED-518A-4E78-A44E-763F874C5E68}"/>
              </a:ext>
            </a:extLst>
          </p:cNvPr>
          <p:cNvPicPr>
            <a:picLocks noChangeAspect="1"/>
          </p:cNvPicPr>
          <p:nvPr/>
        </p:nvPicPr>
        <p:blipFill>
          <a:blip r:embed="rId3"/>
          <a:stretch>
            <a:fillRect/>
          </a:stretch>
        </p:blipFill>
        <p:spPr>
          <a:xfrm>
            <a:off x="774928" y="1073127"/>
            <a:ext cx="10482062" cy="5477792"/>
          </a:xfrm>
          <a:prstGeom prst="rect">
            <a:avLst/>
          </a:prstGeom>
        </p:spPr>
      </p:pic>
    </p:spTree>
    <p:extLst>
      <p:ext uri="{BB962C8B-B14F-4D97-AF65-F5344CB8AC3E}">
        <p14:creationId xmlns:p14="http://schemas.microsoft.com/office/powerpoint/2010/main" val="67187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521678"/>
            <a:ext cx="12192000" cy="697490"/>
          </a:xfrm>
        </p:spPr>
        <p:txBody>
          <a:bodyPr/>
          <a:lstStyle/>
          <a:p>
            <a:r>
              <a:rPr lang="en-US"/>
              <a:t>PROPOSED FINDINGS</a:t>
            </a:r>
          </a:p>
        </p:txBody>
      </p:sp>
      <p:sp>
        <p:nvSpPr>
          <p:cNvPr id="2" name="TextBox 1">
            <a:extLst>
              <a:ext uri="{FF2B5EF4-FFF2-40B4-BE49-F238E27FC236}">
                <a16:creationId xmlns:a16="http://schemas.microsoft.com/office/drawing/2014/main" id="{395890AC-4E35-45B8-84C1-422E9AEF2896}"/>
              </a:ext>
            </a:extLst>
          </p:cNvPr>
          <p:cNvSpPr txBox="1"/>
          <p:nvPr/>
        </p:nvSpPr>
        <p:spPr>
          <a:xfrm>
            <a:off x="606751" y="1523063"/>
            <a:ext cx="11263357" cy="4924425"/>
          </a:xfrm>
          <a:prstGeom prst="rect">
            <a:avLst/>
          </a:prstGeom>
          <a:noFill/>
        </p:spPr>
        <p:txBody>
          <a:bodyPr wrap="square" rtlCol="0">
            <a:spAutoFit/>
          </a:bodyPr>
          <a:lstStyle/>
          <a:p>
            <a:pPr fontAlgn="base"/>
            <a:r>
              <a:rPr lang="en-US" sz="2200"/>
              <a:t>Required findings for all text amendments to the General Plan per HMC Section 10-1.3425(a):  </a:t>
            </a:r>
            <a:r>
              <a:rPr lang="en-US" sz="2200" b="1"/>
              <a:t> </a:t>
            </a:r>
            <a:endParaRPr lang="en-US" sz="2200"/>
          </a:p>
          <a:p>
            <a:pPr fontAlgn="base"/>
            <a:r>
              <a:rPr lang="en-US" sz="2200" b="1"/>
              <a:t> </a:t>
            </a:r>
            <a:endParaRPr lang="en-US" sz="2200"/>
          </a:p>
          <a:p>
            <a:pPr marL="285750" lvl="0" indent="-285750" fontAlgn="base">
              <a:spcAft>
                <a:spcPts val="1200"/>
              </a:spcAft>
              <a:buFont typeface="Arial" panose="020B0604020202020204" pitchFamily="34" charset="0"/>
              <a:buChar char="•"/>
            </a:pPr>
            <a:r>
              <a:rPr lang="en-US" sz="2200"/>
              <a:t>Substantial proof exists that the proposed changes will promote the public health, safety, convenience, and general welfare of the residents of Hayward;   </a:t>
            </a:r>
          </a:p>
          <a:p>
            <a:pPr marL="285750" lvl="0" indent="-285750" fontAlgn="base">
              <a:spcAft>
                <a:spcPts val="1200"/>
              </a:spcAft>
              <a:buFont typeface="Arial" panose="020B0604020202020204" pitchFamily="34" charset="0"/>
              <a:buChar char="•"/>
            </a:pPr>
            <a:r>
              <a:rPr lang="en-US" sz="2200"/>
              <a:t>The proposed changes are conformance with all applicable, officially adopted policies and plans;    </a:t>
            </a:r>
          </a:p>
          <a:p>
            <a:pPr marL="285750" lvl="0" indent="-285750" fontAlgn="base">
              <a:spcAft>
                <a:spcPts val="1200"/>
              </a:spcAft>
              <a:buFont typeface="Arial" panose="020B0604020202020204" pitchFamily="34" charset="0"/>
              <a:buChar char="•"/>
            </a:pPr>
            <a:r>
              <a:rPr lang="en-US" sz="2200"/>
              <a:t>Streets and public facilities existing or proposed are adequate to serve all uses permitted when the property is reclassified; and  </a:t>
            </a:r>
          </a:p>
          <a:p>
            <a:pPr marL="285750" lvl="0" indent="-285750">
              <a:buFont typeface="Arial" panose="020B0604020202020204" pitchFamily="34" charset="0"/>
              <a:buChar char="•"/>
            </a:pPr>
            <a:r>
              <a:rPr lang="en-US" sz="2200"/>
              <a:t>All uses permitted when property is reclassified will be compatible with present and potential future uses, and, further, a beneficial effect will be achieved which is not obtainable under existing regulations</a:t>
            </a:r>
          </a:p>
          <a:p>
            <a:pPr marL="285750" lvl="0" indent="-285750">
              <a:buFont typeface="Arial" panose="020B0604020202020204" pitchFamily="34" charset="0"/>
              <a:buChar char="•"/>
            </a:pPr>
            <a:endParaRPr lang="en-US" sz="2000" b="1"/>
          </a:p>
        </p:txBody>
      </p:sp>
      <p:sp>
        <p:nvSpPr>
          <p:cNvPr id="3" name="Footer Placeholder 2">
            <a:extLst>
              <a:ext uri="{FF2B5EF4-FFF2-40B4-BE49-F238E27FC236}">
                <a16:creationId xmlns:a16="http://schemas.microsoft.com/office/drawing/2014/main" id="{42554D5A-61FB-4F4A-A371-BA89C763C656}"/>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00503928-804E-4835-8EE9-8B4CF4CDD9E8}"/>
              </a:ext>
            </a:extLst>
          </p:cNvPr>
          <p:cNvSpPr>
            <a:spLocks noGrp="1"/>
          </p:cNvSpPr>
          <p:nvPr>
            <p:ph type="sldNum" sz="quarter" idx="16"/>
          </p:nvPr>
        </p:nvSpPr>
        <p:spPr/>
        <p:txBody>
          <a:bodyPr/>
          <a:lstStyle/>
          <a:p>
            <a:fld id="{FF0F43C4-2C7A-45D0-8F05-A361FFED5078}" type="slidenum">
              <a:rPr lang="en-US" smtClean="0"/>
              <a:t>24</a:t>
            </a:fld>
            <a:endParaRPr lang="en-US"/>
          </a:p>
        </p:txBody>
      </p:sp>
    </p:spTree>
    <p:extLst>
      <p:ext uri="{BB962C8B-B14F-4D97-AF65-F5344CB8AC3E}">
        <p14:creationId xmlns:p14="http://schemas.microsoft.com/office/powerpoint/2010/main" val="63965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45037CD-2BC2-4DBB-8A16-953AB887A174}"/>
              </a:ext>
            </a:extLst>
          </p:cNvPr>
          <p:cNvPicPr>
            <a:picLocks noChangeAspect="1"/>
          </p:cNvPicPr>
          <p:nvPr/>
        </p:nvPicPr>
        <p:blipFill>
          <a:blip r:embed="rId3"/>
          <a:stretch>
            <a:fillRect/>
          </a:stretch>
        </p:blipFill>
        <p:spPr>
          <a:xfrm>
            <a:off x="664191" y="-504575"/>
            <a:ext cx="11523258" cy="7366733"/>
          </a:xfrm>
          <a:prstGeom prst="rect">
            <a:avLst/>
          </a:prstGeom>
        </p:spPr>
      </p:pic>
      <p:sp>
        <p:nvSpPr>
          <p:cNvPr id="18" name="Rectangle 17">
            <a:extLst>
              <a:ext uri="{FF2B5EF4-FFF2-40B4-BE49-F238E27FC236}">
                <a16:creationId xmlns:a16="http://schemas.microsoft.com/office/drawing/2014/main" id="{04D83FEF-3192-46E5-A70F-4D33B710199C}"/>
              </a:ext>
            </a:extLst>
          </p:cNvPr>
          <p:cNvSpPr/>
          <p:nvPr/>
        </p:nvSpPr>
        <p:spPr>
          <a:xfrm>
            <a:off x="6241575" y="4063621"/>
            <a:ext cx="5709312" cy="27409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E898F4C4-547C-4B30-8B0F-0B9924085CEE}"/>
              </a:ext>
            </a:extLst>
          </p:cNvPr>
          <p:cNvSpPr txBox="1">
            <a:spLocks/>
          </p:cNvSpPr>
          <p:nvPr/>
        </p:nvSpPr>
        <p:spPr>
          <a:xfrm>
            <a:off x="5883229" y="3334536"/>
            <a:ext cx="6303749" cy="657021"/>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 Traffic impact fee (tif)</a:t>
            </a:r>
          </a:p>
        </p:txBody>
      </p:sp>
      <p:sp>
        <p:nvSpPr>
          <p:cNvPr id="16" name="Title 4">
            <a:extLst>
              <a:ext uri="{FF2B5EF4-FFF2-40B4-BE49-F238E27FC236}">
                <a16:creationId xmlns:a16="http://schemas.microsoft.com/office/drawing/2014/main" id="{7476EBE3-2050-4081-A927-1D07464BDC5A}"/>
              </a:ext>
            </a:extLst>
          </p:cNvPr>
          <p:cNvSpPr txBox="1">
            <a:spLocks/>
          </p:cNvSpPr>
          <p:nvPr/>
        </p:nvSpPr>
        <p:spPr>
          <a:xfrm>
            <a:off x="5189468" y="47701"/>
            <a:ext cx="6997511" cy="1134692"/>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  Local transportation </a:t>
            </a:r>
          </a:p>
          <a:p>
            <a:r>
              <a:rPr lang="en-US"/>
              <a:t>  analysis (LTA)</a:t>
            </a:r>
          </a:p>
        </p:txBody>
      </p:sp>
      <p:sp>
        <p:nvSpPr>
          <p:cNvPr id="6" name="Oval 5">
            <a:extLst>
              <a:ext uri="{FF2B5EF4-FFF2-40B4-BE49-F238E27FC236}">
                <a16:creationId xmlns:a16="http://schemas.microsoft.com/office/drawing/2014/main" id="{8278DD14-0B8E-4F95-81DD-4720034BE731}"/>
              </a:ext>
            </a:extLst>
          </p:cNvPr>
          <p:cNvSpPr/>
          <p:nvPr/>
        </p:nvSpPr>
        <p:spPr>
          <a:xfrm>
            <a:off x="-1597657" y="-1907297"/>
            <a:ext cx="7641095" cy="1047666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pic>
        <p:nvPicPr>
          <p:cNvPr id="2" name="Picture 1">
            <a:extLst>
              <a:ext uri="{FF2B5EF4-FFF2-40B4-BE49-F238E27FC236}">
                <a16:creationId xmlns:a16="http://schemas.microsoft.com/office/drawing/2014/main" id="{1F1D0F1F-2E61-4ECD-85A4-82047F0B3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508" y="188868"/>
            <a:ext cx="2073944" cy="2106518"/>
          </a:xfrm>
          <a:prstGeom prst="rect">
            <a:avLst/>
          </a:prstGeom>
          <a:ln>
            <a:solidFill>
              <a:schemeClr val="tx1"/>
            </a:solidFill>
          </a:ln>
        </p:spPr>
      </p:pic>
      <p:pic>
        <p:nvPicPr>
          <p:cNvPr id="4" name="Picture 3" descr="A screenshot of a video game&#10;&#10;Description automatically generated">
            <a:extLst>
              <a:ext uri="{FF2B5EF4-FFF2-40B4-BE49-F238E27FC236}">
                <a16:creationId xmlns:a16="http://schemas.microsoft.com/office/drawing/2014/main" id="{CF91B436-F0A0-44E8-8AB5-63E580563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840" y="188868"/>
            <a:ext cx="2074848" cy="2106520"/>
          </a:xfrm>
          <a:prstGeom prst="rect">
            <a:avLst/>
          </a:prstGeom>
          <a:ln>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FB3AB153-543E-4555-A0B6-1E6CC3C515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911" y="2439285"/>
            <a:ext cx="2073944" cy="2106518"/>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62A74961-26D4-4B54-B38C-AB68953BD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8245" y="2439285"/>
            <a:ext cx="2074848" cy="2106520"/>
          </a:xfrm>
          <a:prstGeom prst="rect">
            <a:avLst/>
          </a:prstGeom>
          <a:ln>
            <a:solidFill>
              <a:schemeClr val="tx1"/>
            </a:solidFill>
          </a:ln>
        </p:spPr>
      </p:pic>
      <p:pic>
        <p:nvPicPr>
          <p:cNvPr id="12" name="Picture 11" descr="A screenshot of a video game&#10;&#10;Description automatically generated">
            <a:extLst>
              <a:ext uri="{FF2B5EF4-FFF2-40B4-BE49-F238E27FC236}">
                <a16:creationId xmlns:a16="http://schemas.microsoft.com/office/drawing/2014/main" id="{A1C04D20-1A2F-41F6-808F-AC74D9D644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76" y="4675070"/>
            <a:ext cx="2073944" cy="2106518"/>
          </a:xfrm>
          <a:prstGeom prst="rect">
            <a:avLst/>
          </a:prstGeom>
          <a:ln>
            <a:solidFill>
              <a:schemeClr val="tx1"/>
            </a:solidFill>
          </a:ln>
        </p:spPr>
      </p:pic>
      <p:pic>
        <p:nvPicPr>
          <p:cNvPr id="14" name="Picture 13" descr="A screenshot of a video game&#10;&#10;Description automatically generated">
            <a:extLst>
              <a:ext uri="{FF2B5EF4-FFF2-40B4-BE49-F238E27FC236}">
                <a16:creationId xmlns:a16="http://schemas.microsoft.com/office/drawing/2014/main" id="{70FC9148-2297-4B2E-9FEC-44333BE4BC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5310" y="4675067"/>
            <a:ext cx="2074848" cy="2106520"/>
          </a:xfrm>
          <a:prstGeom prst="rect">
            <a:avLst/>
          </a:prstGeom>
          <a:ln>
            <a:solidFill>
              <a:schemeClr val="tx1"/>
            </a:solidFill>
          </a:ln>
        </p:spPr>
      </p:pic>
      <p:sp>
        <p:nvSpPr>
          <p:cNvPr id="11" name="Rectangle 10">
            <a:extLst>
              <a:ext uri="{FF2B5EF4-FFF2-40B4-BE49-F238E27FC236}">
                <a16:creationId xmlns:a16="http://schemas.microsoft.com/office/drawing/2014/main" id="{5382858E-377B-4D18-8540-4B36A3325AE9}"/>
              </a:ext>
            </a:extLst>
          </p:cNvPr>
          <p:cNvSpPr/>
          <p:nvPr/>
        </p:nvSpPr>
        <p:spPr>
          <a:xfrm>
            <a:off x="6252949" y="1254458"/>
            <a:ext cx="5709312" cy="187656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C2161CF-BDA3-4D02-81EC-942396970A46}"/>
              </a:ext>
            </a:extLst>
          </p:cNvPr>
          <p:cNvSpPr txBox="1"/>
          <p:nvPr/>
        </p:nvSpPr>
        <p:spPr>
          <a:xfrm>
            <a:off x="6373507" y="1437565"/>
            <a:ext cx="54613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a:t>City will continue to use its Traffic Study Guidelines posted online for the use of Level of Service (LOS) for Local Transportation Analyses (LTA)</a:t>
            </a:r>
            <a:endParaRPr lang="en-US" sz="2400">
              <a:cs typeface="Arial"/>
            </a:endParaRPr>
          </a:p>
        </p:txBody>
      </p:sp>
      <p:sp>
        <p:nvSpPr>
          <p:cNvPr id="15" name="TextBox 14">
            <a:extLst>
              <a:ext uri="{FF2B5EF4-FFF2-40B4-BE49-F238E27FC236}">
                <a16:creationId xmlns:a16="http://schemas.microsoft.com/office/drawing/2014/main" id="{B125C37F-450F-47E5-8AF1-7FC75189255A}"/>
              </a:ext>
            </a:extLst>
          </p:cNvPr>
          <p:cNvSpPr txBox="1"/>
          <p:nvPr/>
        </p:nvSpPr>
        <p:spPr>
          <a:xfrm>
            <a:off x="6362133" y="4940489"/>
            <a:ext cx="54613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endParaRPr lang="en-US" sz="2400">
              <a:cs typeface="Arial"/>
            </a:endParaRPr>
          </a:p>
        </p:txBody>
      </p:sp>
      <p:sp>
        <p:nvSpPr>
          <p:cNvPr id="17" name="TextBox 16">
            <a:extLst>
              <a:ext uri="{FF2B5EF4-FFF2-40B4-BE49-F238E27FC236}">
                <a16:creationId xmlns:a16="http://schemas.microsoft.com/office/drawing/2014/main" id="{8921E1D3-2F71-4763-A76B-B948AB4EC3D2}"/>
              </a:ext>
            </a:extLst>
          </p:cNvPr>
          <p:cNvSpPr txBox="1"/>
          <p:nvPr/>
        </p:nvSpPr>
        <p:spPr>
          <a:xfrm>
            <a:off x="6430373" y="4178489"/>
            <a:ext cx="525666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a:ea typeface="+mn-lt"/>
                <a:cs typeface="+mn-lt"/>
              </a:rPr>
              <a:t>One-time fees typically paid prior to the issuance of a building permit and imposed on development projects </a:t>
            </a:r>
          </a:p>
          <a:p>
            <a:endParaRPr lang="en-US" sz="1200">
              <a:cs typeface="Arial"/>
            </a:endParaRPr>
          </a:p>
          <a:p>
            <a:pPr marL="342900" indent="-342900">
              <a:buFont typeface="Wingdings"/>
              <a:buChar char="Ø"/>
            </a:pPr>
            <a:r>
              <a:rPr lang="en-US" sz="2400">
                <a:cs typeface="Arial"/>
              </a:rPr>
              <a:t>Anticipated to be presented to Council in Fall 2020</a:t>
            </a:r>
          </a:p>
        </p:txBody>
      </p:sp>
      <p:sp>
        <p:nvSpPr>
          <p:cNvPr id="3" name="Rectangle 2">
            <a:extLst>
              <a:ext uri="{FF2B5EF4-FFF2-40B4-BE49-F238E27FC236}">
                <a16:creationId xmlns:a16="http://schemas.microsoft.com/office/drawing/2014/main" id="{F3EC84B2-C52E-4BC0-8120-08D56C138248}"/>
              </a:ext>
            </a:extLst>
          </p:cNvPr>
          <p:cNvSpPr/>
          <p:nvPr/>
        </p:nvSpPr>
        <p:spPr>
          <a:xfrm>
            <a:off x="6446292" y="1436427"/>
            <a:ext cx="5322626" cy="1512625"/>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7ED40E-A346-476B-9A84-CAB2BA1431C9}"/>
              </a:ext>
            </a:extLst>
          </p:cNvPr>
          <p:cNvSpPr/>
          <p:nvPr/>
        </p:nvSpPr>
        <p:spPr>
          <a:xfrm>
            <a:off x="6446291" y="4245591"/>
            <a:ext cx="5311253" cy="239972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3D676FE9-8569-4688-8F68-44E9162EF3B6}"/>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E4A7590A-A04C-49A6-9B99-28A44DB01E4F}"/>
              </a:ext>
            </a:extLst>
          </p:cNvPr>
          <p:cNvSpPr>
            <a:spLocks noGrp="1"/>
          </p:cNvSpPr>
          <p:nvPr>
            <p:ph type="sldNum" sz="quarter" idx="16"/>
          </p:nvPr>
        </p:nvSpPr>
        <p:spPr/>
        <p:txBody>
          <a:bodyPr/>
          <a:lstStyle/>
          <a:p>
            <a:fld id="{FF0F43C4-2C7A-45D0-8F05-A361FFED5078}" type="slidenum">
              <a:rPr lang="en-US" smtClean="0"/>
              <a:t>25</a:t>
            </a:fld>
            <a:endParaRPr lang="en-US"/>
          </a:p>
        </p:txBody>
      </p:sp>
    </p:spTree>
    <p:extLst>
      <p:ext uri="{BB962C8B-B14F-4D97-AF65-F5344CB8AC3E}">
        <p14:creationId xmlns:p14="http://schemas.microsoft.com/office/powerpoint/2010/main" val="3239899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0DC0D-61C1-47E8-8FB7-3871D4652F9B}"/>
              </a:ext>
            </a:extLst>
          </p:cNvPr>
          <p:cNvPicPr>
            <a:picLocks noChangeAspect="1"/>
          </p:cNvPicPr>
          <p:nvPr/>
        </p:nvPicPr>
        <p:blipFill>
          <a:blip r:embed="rId3"/>
          <a:stretch>
            <a:fillRect/>
          </a:stretch>
        </p:blipFill>
        <p:spPr>
          <a:xfrm>
            <a:off x="-5564" y="-1926628"/>
            <a:ext cx="12200962" cy="9148579"/>
          </a:xfrm>
          <a:prstGeom prst="rect">
            <a:avLst/>
          </a:prstGeom>
        </p:spPr>
      </p:pic>
      <p:sp>
        <p:nvSpPr>
          <p:cNvPr id="9" name="Title 4">
            <a:extLst>
              <a:ext uri="{FF2B5EF4-FFF2-40B4-BE49-F238E27FC236}">
                <a16:creationId xmlns:a16="http://schemas.microsoft.com/office/drawing/2014/main" id="{BBA161C7-BA3F-440C-82D5-A9DF978A7AC6}"/>
              </a:ext>
            </a:extLst>
          </p:cNvPr>
          <p:cNvSpPr txBox="1">
            <a:spLocks/>
          </p:cNvSpPr>
          <p:nvPr/>
        </p:nvSpPr>
        <p:spPr>
          <a:xfrm>
            <a:off x="0" y="396574"/>
            <a:ext cx="12192000"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process review</a:t>
            </a:r>
          </a:p>
        </p:txBody>
      </p:sp>
      <p:graphicFrame>
        <p:nvGraphicFramePr>
          <p:cNvPr id="8" name="Table 9">
            <a:extLst>
              <a:ext uri="{FF2B5EF4-FFF2-40B4-BE49-F238E27FC236}">
                <a16:creationId xmlns:a16="http://schemas.microsoft.com/office/drawing/2014/main" id="{32AE1500-92A5-4342-A1E0-AAD7224CB07B}"/>
              </a:ext>
            </a:extLst>
          </p:cNvPr>
          <p:cNvGraphicFramePr>
            <a:graphicFrameLocks noGrp="1"/>
          </p:cNvGraphicFramePr>
          <p:nvPr>
            <p:extLst>
              <p:ext uri="{D42A27DB-BD31-4B8C-83A1-F6EECF244321}">
                <p14:modId xmlns:p14="http://schemas.microsoft.com/office/powerpoint/2010/main" val="3403493909"/>
              </p:ext>
            </p:extLst>
          </p:nvPr>
        </p:nvGraphicFramePr>
        <p:xfrm>
          <a:off x="1603612" y="1467134"/>
          <a:ext cx="8739076" cy="4813983"/>
        </p:xfrm>
        <a:graphic>
          <a:graphicData uri="http://schemas.openxmlformats.org/drawingml/2006/table">
            <a:tbl>
              <a:tblPr firstRow="1" bandRow="1">
                <a:tableStyleId>{5940675A-B579-460E-94D1-54222C63F5DA}</a:tableStyleId>
              </a:tblPr>
              <a:tblGrid>
                <a:gridCol w="2184769">
                  <a:extLst>
                    <a:ext uri="{9D8B030D-6E8A-4147-A177-3AD203B41FA5}">
                      <a16:colId xmlns:a16="http://schemas.microsoft.com/office/drawing/2014/main" val="3771316530"/>
                    </a:ext>
                  </a:extLst>
                </a:gridCol>
                <a:gridCol w="2184769">
                  <a:extLst>
                    <a:ext uri="{9D8B030D-6E8A-4147-A177-3AD203B41FA5}">
                      <a16:colId xmlns:a16="http://schemas.microsoft.com/office/drawing/2014/main" val="2063811443"/>
                    </a:ext>
                  </a:extLst>
                </a:gridCol>
                <a:gridCol w="2184769">
                  <a:extLst>
                    <a:ext uri="{9D8B030D-6E8A-4147-A177-3AD203B41FA5}">
                      <a16:colId xmlns:a16="http://schemas.microsoft.com/office/drawing/2014/main" val="690157136"/>
                    </a:ext>
                  </a:extLst>
                </a:gridCol>
                <a:gridCol w="2184769">
                  <a:extLst>
                    <a:ext uri="{9D8B030D-6E8A-4147-A177-3AD203B41FA5}">
                      <a16:colId xmlns:a16="http://schemas.microsoft.com/office/drawing/2014/main" val="2860678572"/>
                    </a:ext>
                  </a:extLst>
                </a:gridCol>
              </a:tblGrid>
              <a:tr h="531949">
                <a:tc gridSpan="4">
                  <a:txBody>
                    <a:bodyPr/>
                    <a:lstStyle/>
                    <a:p>
                      <a:pPr algn="ctr"/>
                      <a:endParaRPr lang="en-US">
                        <a:solidFill>
                          <a:schemeClr val="bg1"/>
                        </a:solidFill>
                      </a:endParaRPr>
                    </a:p>
                    <a:p>
                      <a:pPr lvl="0" algn="ctr">
                        <a:buNone/>
                      </a:pPr>
                      <a:r>
                        <a:rPr lang="en-US" sz="2400">
                          <a:solidFill>
                            <a:schemeClr val="bg1"/>
                          </a:solidFill>
                        </a:rPr>
                        <a:t>TRANSPORTATION STUDIES</a:t>
                      </a:r>
                    </a:p>
                    <a:p>
                      <a:pPr lvl="0" algn="ctr">
                        <a:buNone/>
                      </a:pPr>
                      <a:endParaRPr lang="en-US">
                        <a:solidFill>
                          <a:schemeClr val="bg1"/>
                        </a:solidFill>
                      </a:endParaRPr>
                    </a:p>
                  </a:txBody>
                  <a:tcPr>
                    <a:solidFill>
                      <a:schemeClr val="accent1">
                        <a:lumMod val="50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736365265"/>
                  </a:ext>
                </a:extLst>
              </a:tr>
              <a:tr h="516303">
                <a:tc>
                  <a:txBody>
                    <a:bodyPr/>
                    <a:lstStyle/>
                    <a:p>
                      <a:pPr algn="ctr"/>
                      <a:endParaRPr lang="en-US">
                        <a:solidFill>
                          <a:schemeClr val="bg1"/>
                        </a:solidFill>
                      </a:endParaRPr>
                    </a:p>
                  </a:txBody>
                  <a:tcPr>
                    <a:solidFill>
                      <a:schemeClr val="accent1">
                        <a:lumMod val="75000"/>
                      </a:schemeClr>
                    </a:solidFill>
                  </a:tcPr>
                </a:tc>
                <a:tc>
                  <a:txBody>
                    <a:bodyPr/>
                    <a:lstStyle/>
                    <a:p>
                      <a:pPr algn="ctr"/>
                      <a:r>
                        <a:rPr lang="en-US">
                          <a:solidFill>
                            <a:schemeClr val="bg1"/>
                          </a:solidFill>
                        </a:rPr>
                        <a:t>CEQA</a:t>
                      </a:r>
                    </a:p>
                  </a:txBody>
                  <a:tcPr>
                    <a:solidFill>
                      <a:schemeClr val="accent1">
                        <a:lumMod val="75000"/>
                      </a:schemeClr>
                    </a:solidFill>
                  </a:tcPr>
                </a:tc>
                <a:tc>
                  <a:txBody>
                    <a:bodyPr/>
                    <a:lstStyle/>
                    <a:p>
                      <a:pPr algn="ctr"/>
                      <a:r>
                        <a:rPr lang="en-US">
                          <a:solidFill>
                            <a:schemeClr val="bg1"/>
                          </a:solidFill>
                        </a:rPr>
                        <a:t>LTA</a:t>
                      </a:r>
                    </a:p>
                  </a:txBody>
                  <a:tcPr>
                    <a:solidFill>
                      <a:schemeClr val="accent1">
                        <a:lumMod val="75000"/>
                      </a:schemeClr>
                    </a:solidFill>
                  </a:tcPr>
                </a:tc>
                <a:tc>
                  <a:txBody>
                    <a:bodyPr/>
                    <a:lstStyle/>
                    <a:p>
                      <a:pPr algn="ctr"/>
                      <a:r>
                        <a:rPr lang="en-US">
                          <a:solidFill>
                            <a:schemeClr val="bg1"/>
                          </a:solidFill>
                        </a:rPr>
                        <a:t>TIF</a:t>
                      </a:r>
                    </a:p>
                  </a:txBody>
                  <a:tcPr>
                    <a:solidFill>
                      <a:schemeClr val="accent1">
                        <a:lumMod val="75000"/>
                      </a:schemeClr>
                    </a:solidFill>
                  </a:tcPr>
                </a:tc>
                <a:extLst>
                  <a:ext uri="{0D108BD9-81ED-4DB2-BD59-A6C34878D82A}">
                    <a16:rowId xmlns:a16="http://schemas.microsoft.com/office/drawing/2014/main" val="4289404814"/>
                  </a:ext>
                </a:extLst>
              </a:tr>
              <a:tr h="516303">
                <a:tc>
                  <a:txBody>
                    <a:bodyPr/>
                    <a:lstStyle/>
                    <a:p>
                      <a:pPr algn="ctr"/>
                      <a:endParaRPr lang="en-US">
                        <a:solidFill>
                          <a:schemeClr val="bg1"/>
                        </a:solidFill>
                      </a:endParaRPr>
                    </a:p>
                    <a:p>
                      <a:pPr lvl="0" algn="ctr">
                        <a:buNone/>
                      </a:pPr>
                      <a:r>
                        <a:rPr lang="en-US">
                          <a:solidFill>
                            <a:schemeClr val="bg1"/>
                          </a:solidFill>
                        </a:rPr>
                        <a:t>WHAT</a:t>
                      </a:r>
                    </a:p>
                  </a:txBody>
                  <a:tcPr>
                    <a:solidFill>
                      <a:schemeClr val="accent1">
                        <a:lumMod val="75000"/>
                      </a:schemeClr>
                    </a:solidFill>
                  </a:tcPr>
                </a:tc>
                <a:tc>
                  <a:txBody>
                    <a:bodyPr/>
                    <a:lstStyle/>
                    <a:p>
                      <a:pPr algn="ctr"/>
                      <a:endParaRPr lang="en-US"/>
                    </a:p>
                    <a:p>
                      <a:pPr lvl="0" algn="ctr">
                        <a:buNone/>
                      </a:pPr>
                      <a:r>
                        <a:rPr lang="en-US"/>
                        <a:t>VMT</a:t>
                      </a:r>
                    </a:p>
                    <a:p>
                      <a:pPr lvl="0" algn="ctr">
                        <a:buNone/>
                      </a:pPr>
                      <a:endParaRPr lang="en-US"/>
                    </a:p>
                  </a:txBody>
                  <a:tcPr>
                    <a:solidFill>
                      <a:schemeClr val="bg1">
                        <a:lumMod val="95000"/>
                      </a:schemeClr>
                    </a:solidFill>
                  </a:tcPr>
                </a:tc>
                <a:tc>
                  <a:txBody>
                    <a:bodyPr/>
                    <a:lstStyle/>
                    <a:p>
                      <a:pPr algn="ctr"/>
                      <a:endParaRPr lang="en-US"/>
                    </a:p>
                    <a:p>
                      <a:pPr lvl="0" algn="ctr">
                        <a:buNone/>
                      </a:pPr>
                      <a:r>
                        <a:rPr lang="en-US"/>
                        <a:t>LOS</a:t>
                      </a:r>
                    </a:p>
                  </a:txBody>
                  <a:tcPr>
                    <a:solidFill>
                      <a:schemeClr val="bg1">
                        <a:lumMod val="95000"/>
                      </a:schemeClr>
                    </a:solidFill>
                  </a:tcPr>
                </a:tc>
                <a:tc>
                  <a:txBody>
                    <a:bodyPr/>
                    <a:lstStyle/>
                    <a:p>
                      <a:pPr algn="ctr"/>
                      <a:endParaRPr lang="en-US"/>
                    </a:p>
                    <a:p>
                      <a:pPr lvl="0" algn="ctr">
                        <a:buNone/>
                      </a:pPr>
                      <a:r>
                        <a:rPr lang="en-US"/>
                        <a:t>FINANCIAL</a:t>
                      </a:r>
                    </a:p>
                  </a:txBody>
                  <a:tcPr>
                    <a:solidFill>
                      <a:schemeClr val="bg1">
                        <a:lumMod val="95000"/>
                      </a:schemeClr>
                    </a:solidFill>
                  </a:tcPr>
                </a:tc>
                <a:extLst>
                  <a:ext uri="{0D108BD9-81ED-4DB2-BD59-A6C34878D82A}">
                    <a16:rowId xmlns:a16="http://schemas.microsoft.com/office/drawing/2014/main" val="2889415873"/>
                  </a:ext>
                </a:extLst>
              </a:tr>
              <a:tr h="876152">
                <a:tc>
                  <a:txBody>
                    <a:bodyPr/>
                    <a:lstStyle/>
                    <a:p>
                      <a:pPr algn="ctr"/>
                      <a:endParaRPr lang="en-US">
                        <a:solidFill>
                          <a:schemeClr val="bg1"/>
                        </a:solidFill>
                      </a:endParaRPr>
                    </a:p>
                    <a:p>
                      <a:pPr lvl="0" algn="ctr">
                        <a:buNone/>
                      </a:pPr>
                      <a:r>
                        <a:rPr lang="en-US">
                          <a:solidFill>
                            <a:schemeClr val="bg1"/>
                          </a:solidFill>
                        </a:rPr>
                        <a:t>WHEN</a:t>
                      </a:r>
                    </a:p>
                  </a:txBody>
                  <a:tcPr>
                    <a:solidFill>
                      <a:schemeClr val="accent1">
                        <a:lumMod val="75000"/>
                      </a:schemeClr>
                    </a:solidFill>
                  </a:tcPr>
                </a:tc>
                <a:tc>
                  <a:txBody>
                    <a:bodyPr/>
                    <a:lstStyle/>
                    <a:p>
                      <a:pPr algn="ctr"/>
                      <a:endParaRPr lang="en-US"/>
                    </a:p>
                    <a:p>
                      <a:pPr lvl="0" algn="ctr">
                        <a:buNone/>
                      </a:pPr>
                      <a:r>
                        <a:rPr lang="en-US"/>
                        <a:t>MAP OR SCREENS</a:t>
                      </a:r>
                    </a:p>
                  </a:txBody>
                  <a:tcPr>
                    <a:solidFill>
                      <a:schemeClr val="tx2">
                        <a:lumMod val="20000"/>
                        <a:lumOff val="80000"/>
                      </a:schemeClr>
                    </a:solidFill>
                  </a:tcPr>
                </a:tc>
                <a:tc>
                  <a:txBody>
                    <a:bodyPr/>
                    <a:lstStyle/>
                    <a:p>
                      <a:pPr algn="ctr"/>
                      <a:endParaRPr lang="en-US"/>
                    </a:p>
                    <a:p>
                      <a:pPr lvl="0" algn="ctr">
                        <a:buNone/>
                      </a:pPr>
                      <a:r>
                        <a:rPr lang="en-US"/>
                        <a:t>TRIP GENERATION</a:t>
                      </a:r>
                    </a:p>
                    <a:p>
                      <a:pPr lvl="0" algn="ctr">
                        <a:buNone/>
                      </a:pPr>
                      <a:endParaRPr lang="en-US"/>
                    </a:p>
                  </a:txBody>
                  <a:tcPr>
                    <a:solidFill>
                      <a:schemeClr val="tx2">
                        <a:lumMod val="20000"/>
                        <a:lumOff val="80000"/>
                      </a:schemeClr>
                    </a:solidFill>
                  </a:tcPr>
                </a:tc>
                <a:tc>
                  <a:txBody>
                    <a:bodyPr/>
                    <a:lstStyle/>
                    <a:p>
                      <a:pPr algn="ctr"/>
                      <a:endParaRPr lang="en-US"/>
                    </a:p>
                    <a:p>
                      <a:pPr lvl="0" algn="ctr">
                        <a:buNone/>
                      </a:pPr>
                      <a:r>
                        <a:rPr lang="en-US"/>
                        <a:t>ALL DEVELOPMENTS</a:t>
                      </a:r>
                    </a:p>
                  </a:txBody>
                  <a:tcPr>
                    <a:solidFill>
                      <a:schemeClr val="tx2">
                        <a:lumMod val="20000"/>
                        <a:lumOff val="80000"/>
                      </a:schemeClr>
                    </a:solidFill>
                  </a:tcPr>
                </a:tc>
                <a:extLst>
                  <a:ext uri="{0D108BD9-81ED-4DB2-BD59-A6C34878D82A}">
                    <a16:rowId xmlns:a16="http://schemas.microsoft.com/office/drawing/2014/main" val="144968331"/>
                  </a:ext>
                </a:extLst>
              </a:tr>
              <a:tr h="516303">
                <a:tc>
                  <a:txBody>
                    <a:bodyPr/>
                    <a:lstStyle/>
                    <a:p>
                      <a:pPr algn="ctr"/>
                      <a:endParaRPr lang="en-US">
                        <a:solidFill>
                          <a:schemeClr val="bg1"/>
                        </a:solidFill>
                      </a:endParaRPr>
                    </a:p>
                    <a:p>
                      <a:pPr lvl="0" algn="ctr">
                        <a:buNone/>
                      </a:pPr>
                      <a:r>
                        <a:rPr lang="en-US">
                          <a:solidFill>
                            <a:schemeClr val="bg1"/>
                          </a:solidFill>
                        </a:rPr>
                        <a:t>HOW</a:t>
                      </a:r>
                    </a:p>
                  </a:txBody>
                  <a:tcPr>
                    <a:solidFill>
                      <a:schemeClr val="accent1">
                        <a:lumMod val="75000"/>
                      </a:schemeClr>
                    </a:solidFill>
                  </a:tcPr>
                </a:tc>
                <a:tc>
                  <a:txBody>
                    <a:bodyPr/>
                    <a:lstStyle/>
                    <a:p>
                      <a:pPr algn="ctr"/>
                      <a:endParaRPr lang="en-US"/>
                    </a:p>
                    <a:p>
                      <a:pPr lvl="0" algn="ctr">
                        <a:buNone/>
                      </a:pPr>
                      <a:r>
                        <a:rPr lang="en-US"/>
                        <a:t>VMT REDUCTION CALCULATOR</a:t>
                      </a:r>
                    </a:p>
                    <a:p>
                      <a:pPr lvl="0" algn="ctr">
                        <a:buNone/>
                      </a:pPr>
                      <a:endParaRPr lang="en-US"/>
                    </a:p>
                  </a:txBody>
                  <a:tcPr>
                    <a:solidFill>
                      <a:schemeClr val="bg1">
                        <a:lumMod val="95000"/>
                      </a:schemeClr>
                    </a:solidFill>
                  </a:tcPr>
                </a:tc>
                <a:tc>
                  <a:txBody>
                    <a:bodyPr/>
                    <a:lstStyle/>
                    <a:p>
                      <a:pPr algn="ctr"/>
                      <a:endParaRPr lang="en-US"/>
                    </a:p>
                    <a:p>
                      <a:pPr lvl="0" algn="ctr">
                        <a:buNone/>
                      </a:pPr>
                      <a:r>
                        <a:rPr lang="en-US"/>
                        <a:t>TRAFFIC IMPACT ANALYSIS</a:t>
                      </a:r>
                    </a:p>
                  </a:txBody>
                  <a:tcPr>
                    <a:solidFill>
                      <a:schemeClr val="bg1">
                        <a:lumMod val="95000"/>
                      </a:schemeClr>
                    </a:solidFill>
                  </a:tcPr>
                </a:tc>
                <a:tc>
                  <a:txBody>
                    <a:bodyPr/>
                    <a:lstStyle/>
                    <a:p>
                      <a:pPr algn="ctr"/>
                      <a:endParaRPr lang="en-US"/>
                    </a:p>
                    <a:p>
                      <a:pPr lvl="0" algn="ctr">
                        <a:buNone/>
                      </a:pPr>
                      <a:r>
                        <a:rPr lang="en-US"/>
                        <a:t>FEE TABLE</a:t>
                      </a:r>
                    </a:p>
                  </a:txBody>
                  <a:tcPr>
                    <a:solidFill>
                      <a:schemeClr val="bg1">
                        <a:lumMod val="95000"/>
                      </a:schemeClr>
                    </a:solidFill>
                  </a:tcPr>
                </a:tc>
                <a:extLst>
                  <a:ext uri="{0D108BD9-81ED-4DB2-BD59-A6C34878D82A}">
                    <a16:rowId xmlns:a16="http://schemas.microsoft.com/office/drawing/2014/main" val="3885550746"/>
                  </a:ext>
                </a:extLst>
              </a:tr>
            </a:tbl>
          </a:graphicData>
        </a:graphic>
      </p:graphicFrame>
      <p:sp>
        <p:nvSpPr>
          <p:cNvPr id="2" name="Footer Placeholder 1">
            <a:extLst>
              <a:ext uri="{FF2B5EF4-FFF2-40B4-BE49-F238E27FC236}">
                <a16:creationId xmlns:a16="http://schemas.microsoft.com/office/drawing/2014/main" id="{A80CA224-CB56-4756-80CF-7E81A7FD18B2}"/>
              </a:ext>
            </a:extLst>
          </p:cNvPr>
          <p:cNvSpPr>
            <a:spLocks noGrp="1"/>
          </p:cNvSpPr>
          <p:nvPr>
            <p:ph type="ftr" sz="quarter" idx="15"/>
          </p:nvPr>
        </p:nvSpPr>
        <p:spPr/>
        <p:txBody>
          <a:bodyPr/>
          <a:lstStyle/>
          <a:p>
            <a:endParaRPr lang="en-US"/>
          </a:p>
        </p:txBody>
      </p:sp>
      <p:sp>
        <p:nvSpPr>
          <p:cNvPr id="3" name="Slide Number Placeholder 2">
            <a:extLst>
              <a:ext uri="{FF2B5EF4-FFF2-40B4-BE49-F238E27FC236}">
                <a16:creationId xmlns:a16="http://schemas.microsoft.com/office/drawing/2014/main" id="{94230242-DB7C-4685-97EB-0F8D44AC2485}"/>
              </a:ext>
            </a:extLst>
          </p:cNvPr>
          <p:cNvSpPr>
            <a:spLocks noGrp="1"/>
          </p:cNvSpPr>
          <p:nvPr>
            <p:ph type="sldNum" sz="quarter" idx="16"/>
          </p:nvPr>
        </p:nvSpPr>
        <p:spPr/>
        <p:txBody>
          <a:bodyPr/>
          <a:lstStyle/>
          <a:p>
            <a:fld id="{FF0F43C4-2C7A-45D0-8F05-A361FFED5078}" type="slidenum">
              <a:rPr lang="en-US" smtClean="0"/>
              <a:t>26</a:t>
            </a:fld>
            <a:endParaRPr lang="en-US"/>
          </a:p>
        </p:txBody>
      </p:sp>
    </p:spTree>
    <p:extLst>
      <p:ext uri="{BB962C8B-B14F-4D97-AF65-F5344CB8AC3E}">
        <p14:creationId xmlns:p14="http://schemas.microsoft.com/office/powerpoint/2010/main" val="3042029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279C-CDEF-4372-B7D7-D1BDC84D0A88}"/>
              </a:ext>
            </a:extLst>
          </p:cNvPr>
          <p:cNvSpPr>
            <a:spLocks noGrp="1"/>
          </p:cNvSpPr>
          <p:nvPr>
            <p:ph type="title"/>
          </p:nvPr>
        </p:nvSpPr>
        <p:spPr>
          <a:xfrm>
            <a:off x="596458" y="260950"/>
            <a:ext cx="11024526" cy="1015759"/>
          </a:xfrm>
        </p:spPr>
        <p:txBody>
          <a:bodyPr/>
          <a:lstStyle/>
          <a:p>
            <a:r>
              <a:rPr lang="en-US" b="1">
                <a:ln w="12700">
                  <a:noFill/>
                  <a:prstDash val="solid"/>
                </a:ln>
              </a:rPr>
              <a:t>Measuring Transportation: </a:t>
            </a:r>
            <a:br>
              <a:rPr lang="en-US" b="1">
                <a:ln w="12700">
                  <a:noFill/>
                  <a:prstDash val="solid"/>
                </a:ln>
              </a:rPr>
            </a:br>
            <a:r>
              <a:rPr lang="en-US" b="1">
                <a:ln w="12700">
                  <a:noFill/>
                  <a:prstDash val="solid"/>
                </a:ln>
              </a:rPr>
              <a:t>Vehicle Miles Traveled</a:t>
            </a:r>
            <a:endParaRPr lang="en-US"/>
          </a:p>
        </p:txBody>
      </p:sp>
      <p:sp>
        <p:nvSpPr>
          <p:cNvPr id="5" name="Slide Number Placeholder 4">
            <a:extLst>
              <a:ext uri="{FF2B5EF4-FFF2-40B4-BE49-F238E27FC236}">
                <a16:creationId xmlns:a16="http://schemas.microsoft.com/office/drawing/2014/main" id="{0334365B-4EF8-4A63-BC49-E3E7B2DD5441}"/>
              </a:ext>
            </a:extLst>
          </p:cNvPr>
          <p:cNvSpPr>
            <a:spLocks noGrp="1"/>
          </p:cNvSpPr>
          <p:nvPr>
            <p:ph type="sldNum" sz="quarter" idx="15"/>
          </p:nvPr>
        </p:nvSpPr>
        <p:spPr/>
        <p:txBody>
          <a:bodyPr/>
          <a:lstStyle/>
          <a:p>
            <a:fld id="{FF0F43C4-2C7A-45D0-8F05-A361FFED5078}" type="slidenum">
              <a:rPr lang="en-US" dirty="0" smtClean="0"/>
              <a:t>27</a:t>
            </a:fld>
            <a:endParaRPr lang="en-US"/>
          </a:p>
        </p:txBody>
      </p:sp>
      <p:pic>
        <p:nvPicPr>
          <p:cNvPr id="6" name="Content Placeholder 5">
            <a:extLst>
              <a:ext uri="{FF2B5EF4-FFF2-40B4-BE49-F238E27FC236}">
                <a16:creationId xmlns:a16="http://schemas.microsoft.com/office/drawing/2014/main" id="{01038764-1EBB-410D-960B-78DC87B845C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7319944" y="189470"/>
            <a:ext cx="4735508" cy="6488652"/>
          </a:xfrm>
          <a:prstGeom prst="rect">
            <a:avLst/>
          </a:prstGeom>
        </p:spPr>
      </p:pic>
      <p:sp>
        <p:nvSpPr>
          <p:cNvPr id="7" name="Content Placeholder 3">
            <a:extLst>
              <a:ext uri="{FF2B5EF4-FFF2-40B4-BE49-F238E27FC236}">
                <a16:creationId xmlns:a16="http://schemas.microsoft.com/office/drawing/2014/main" id="{1A660938-0FBC-4B00-B2A2-7B688E308D6B}"/>
              </a:ext>
            </a:extLst>
          </p:cNvPr>
          <p:cNvSpPr txBox="1">
            <a:spLocks/>
          </p:cNvSpPr>
          <p:nvPr/>
        </p:nvSpPr>
        <p:spPr>
          <a:xfrm>
            <a:off x="1057950" y="1492619"/>
            <a:ext cx="5318206" cy="48790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85000"/>
              <a:buFont typeface="Courier New" panose="02070309020205020404" pitchFamily="49" charset="0"/>
              <a:buChar char="o"/>
              <a:defRPr sz="2000" kern="1200">
                <a:solidFill>
                  <a:schemeClr val="tx2"/>
                </a:solidFill>
                <a:latin typeface="+mn-lt"/>
                <a:ea typeface="+mn-ea"/>
                <a:cs typeface="+mn-cs"/>
              </a:defRPr>
            </a:lvl2pPr>
            <a:lvl3pPr marL="1149350" indent="-23495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3pPr>
            <a:lvl4pPr marL="1606550" indent="-234950" algn="l" defTabSz="914400" rtl="0" eaLnBrk="1" latinLnBrk="0" hangingPunct="1">
              <a:lnSpc>
                <a:spcPct val="90000"/>
              </a:lnSpc>
              <a:spcBef>
                <a:spcPts val="500"/>
              </a:spcBef>
              <a:buSzPct val="85000"/>
              <a:buFont typeface="Arial" panose="020B0604020202020204" pitchFamily="34" charset="0"/>
              <a:buChar char="»"/>
              <a:defRPr sz="1800" kern="1200">
                <a:solidFill>
                  <a:schemeClr val="tx2"/>
                </a:solidFill>
                <a:latin typeface="+mn-lt"/>
                <a:ea typeface="+mn-ea"/>
                <a:cs typeface="+mn-cs"/>
              </a:defRPr>
            </a:lvl4pPr>
            <a:lvl5pPr marL="2063750" indent="-234950" algn="l" defTabSz="914400" rtl="0" eaLnBrk="1" latinLnBrk="0" hangingPunct="1">
              <a:lnSpc>
                <a:spcPct val="90000"/>
              </a:lnSpc>
              <a:spcBef>
                <a:spcPts val="500"/>
              </a:spcBef>
              <a:buFont typeface="Gotham Book" panose="02000604040000020004" pitchFamily="50"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Vehicle miles traveled (VMT):  measures the total amount of driving over a given area</a:t>
            </a:r>
            <a:endParaRPr lang="en-US" dirty="0">
              <a:cs typeface="Arial"/>
            </a:endParaRPr>
          </a:p>
          <a:p>
            <a:pPr marL="0" indent="0">
              <a:buNone/>
            </a:pPr>
            <a:endParaRPr lang="en-US" dirty="0">
              <a:cs typeface="Arial"/>
            </a:endParaRPr>
          </a:p>
          <a:p>
            <a:r>
              <a:rPr lang="en-US" dirty="0"/>
              <a:t>Based on geographic travel patterns, which reflect transportation infrastructure, transit service, and land use </a:t>
            </a:r>
            <a:endParaRPr lang="en-US" dirty="0">
              <a:cs typeface="Arial"/>
            </a:endParaRPr>
          </a:p>
          <a:p>
            <a:pPr marL="0" indent="0">
              <a:buNone/>
            </a:pPr>
            <a:endParaRPr lang="en-US" dirty="0">
              <a:cs typeface="Arial"/>
            </a:endParaRPr>
          </a:p>
          <a:p>
            <a:r>
              <a:rPr lang="en-US" dirty="0"/>
              <a:t>Better connects environmental impact measurement to State greenhouse gas emissions reduction goals </a:t>
            </a:r>
            <a:endParaRPr lang="en-US" dirty="0">
              <a:cs typeface="Arial"/>
            </a:endParaRPr>
          </a:p>
        </p:txBody>
      </p:sp>
      <p:sp>
        <p:nvSpPr>
          <p:cNvPr id="8" name="Footer Placeholder 7">
            <a:extLst>
              <a:ext uri="{FF2B5EF4-FFF2-40B4-BE49-F238E27FC236}">
                <a16:creationId xmlns:a16="http://schemas.microsoft.com/office/drawing/2014/main" id="{8F78E678-C77C-4DB8-ADBA-52F3849CD1CF}"/>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267160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1BCFC-CBC0-47F4-90FA-E39FC8A97A5C}"/>
              </a:ext>
            </a:extLst>
          </p:cNvPr>
          <p:cNvPicPr>
            <a:picLocks noChangeAspect="1"/>
          </p:cNvPicPr>
          <p:nvPr/>
        </p:nvPicPr>
        <p:blipFill>
          <a:blip r:embed="rId3"/>
          <a:stretch>
            <a:fillRect/>
          </a:stretch>
        </p:blipFill>
        <p:spPr>
          <a:xfrm>
            <a:off x="-5564" y="-1865176"/>
            <a:ext cx="12200962" cy="9148579"/>
          </a:xfrm>
          <a:prstGeom prst="rect">
            <a:avLst/>
          </a:prstGeom>
        </p:spPr>
      </p:pic>
      <p:sp>
        <p:nvSpPr>
          <p:cNvPr id="11" name="TextBox 10">
            <a:extLst>
              <a:ext uri="{FF2B5EF4-FFF2-40B4-BE49-F238E27FC236}">
                <a16:creationId xmlns:a16="http://schemas.microsoft.com/office/drawing/2014/main" id="{2B43D788-7E55-4EF3-B374-B6304B00AEE8}"/>
              </a:ext>
            </a:extLst>
          </p:cNvPr>
          <p:cNvSpPr txBox="1"/>
          <p:nvPr/>
        </p:nvSpPr>
        <p:spPr>
          <a:xfrm>
            <a:off x="618124" y="1393412"/>
            <a:ext cx="11263357" cy="5262979"/>
          </a:xfrm>
          <a:prstGeom prst="rect">
            <a:avLst/>
          </a:prstGeom>
          <a:noFill/>
        </p:spPr>
        <p:txBody>
          <a:bodyPr wrap="square" rtlCol="0" anchor="t">
            <a:spAutoFit/>
          </a:bodyPr>
          <a:lstStyle/>
          <a:p>
            <a:pPr marL="342900" indent="-342900">
              <a:buFont typeface="Wingdings"/>
              <a:buChar char="Ø"/>
            </a:pPr>
            <a:r>
              <a:rPr lang="en-US" sz="2400" b="1" u="sng" dirty="0">
                <a:cs typeface="Arial"/>
              </a:rPr>
              <a:t>What</a:t>
            </a:r>
            <a:r>
              <a:rPr lang="en-US" sz="2400" b="1" dirty="0">
                <a:cs typeface="Arial"/>
              </a:rPr>
              <a:t> is SB 743?</a:t>
            </a:r>
          </a:p>
          <a:p>
            <a:pPr marL="800100" lvl="1" indent="-342900">
              <a:buFont typeface="Arial"/>
              <a:buChar char="•"/>
            </a:pPr>
            <a:r>
              <a:rPr lang="en-US" sz="2400" dirty="0">
                <a:cs typeface="Arial"/>
              </a:rPr>
              <a:t>Prohibits use of LOS as a CEQA threshold of significance</a:t>
            </a:r>
          </a:p>
          <a:p>
            <a:pPr lvl="1"/>
            <a:endParaRPr lang="en-US" sz="2400">
              <a:cs typeface="Arial"/>
            </a:endParaRPr>
          </a:p>
          <a:p>
            <a:pPr marL="342900" indent="-342900">
              <a:buFont typeface="Wingdings"/>
              <a:buChar char="Ø"/>
            </a:pPr>
            <a:r>
              <a:rPr lang="en-US" sz="2400" b="1" u="sng" dirty="0">
                <a:cs typeface="Arial"/>
              </a:rPr>
              <a:t>Why</a:t>
            </a:r>
            <a:r>
              <a:rPr lang="en-US" sz="2400" b="1" dirty="0">
                <a:cs typeface="Arial"/>
              </a:rPr>
              <a:t> SB 743?</a:t>
            </a:r>
          </a:p>
          <a:p>
            <a:pPr marL="800100" lvl="1" indent="-342900">
              <a:buFont typeface="Arial"/>
              <a:buChar char="•"/>
            </a:pPr>
            <a:r>
              <a:rPr lang="en-US" sz="2400" dirty="0">
                <a:cs typeface="Arial"/>
              </a:rPr>
              <a:t>VMT is the most appropriate metric for measuring impact of transportation on the environment</a:t>
            </a:r>
          </a:p>
          <a:p>
            <a:pPr lvl="1"/>
            <a:endParaRPr lang="en-US" sz="2400">
              <a:cs typeface="Arial"/>
            </a:endParaRPr>
          </a:p>
          <a:p>
            <a:pPr marL="342900" indent="-342900">
              <a:buFont typeface="Wingdings"/>
              <a:buChar char="Ø"/>
            </a:pPr>
            <a:r>
              <a:rPr lang="en-US" sz="2400" b="1" u="sng" dirty="0">
                <a:cs typeface="Arial"/>
              </a:rPr>
              <a:t>How</a:t>
            </a:r>
            <a:r>
              <a:rPr lang="en-US" sz="2400" b="1" dirty="0">
                <a:cs typeface="Arial"/>
              </a:rPr>
              <a:t> to comply to SB 743?</a:t>
            </a:r>
          </a:p>
          <a:p>
            <a:pPr marL="800100" lvl="1" indent="-342900">
              <a:buFont typeface="Arial"/>
              <a:buChar char="•"/>
            </a:pPr>
            <a:r>
              <a:rPr lang="en-US" sz="2400" dirty="0">
                <a:cs typeface="Arial"/>
              </a:rPr>
              <a:t>Prepare and adopt General Plan Amendments for location- and project-based analysis </a:t>
            </a:r>
          </a:p>
          <a:p>
            <a:pPr lvl="1"/>
            <a:endParaRPr lang="en-US" sz="2400">
              <a:cs typeface="Arial"/>
            </a:endParaRPr>
          </a:p>
          <a:p>
            <a:pPr marL="342900" indent="-342900">
              <a:buFont typeface="Wingdings"/>
              <a:buChar char="Ø"/>
            </a:pPr>
            <a:r>
              <a:rPr lang="en-US" sz="2400" b="1" u="sng" dirty="0">
                <a:cs typeface="Arial"/>
              </a:rPr>
              <a:t>When</a:t>
            </a:r>
            <a:r>
              <a:rPr lang="en-US" sz="2400" b="1" dirty="0">
                <a:cs typeface="Arial"/>
              </a:rPr>
              <a:t> to comply to SB 743?</a:t>
            </a:r>
          </a:p>
          <a:p>
            <a:pPr marL="800100" lvl="1" indent="-342900">
              <a:buFont typeface="Arial"/>
              <a:buChar char="•"/>
            </a:pPr>
            <a:r>
              <a:rPr lang="en-US" sz="2400" dirty="0">
                <a:cs typeface="Arial"/>
              </a:rPr>
              <a:t>By July 1, 2020</a:t>
            </a:r>
          </a:p>
          <a:p>
            <a:pPr marL="800100" lvl="1" indent="-342900">
              <a:buFont typeface="Arial"/>
              <a:buChar char="•"/>
            </a:pPr>
            <a:endParaRPr lang="en-US" sz="2400">
              <a:cs typeface="Arial"/>
            </a:endParaRPr>
          </a:p>
        </p:txBody>
      </p:sp>
      <p:sp>
        <p:nvSpPr>
          <p:cNvPr id="9" name="Title 4">
            <a:extLst>
              <a:ext uri="{FF2B5EF4-FFF2-40B4-BE49-F238E27FC236}">
                <a16:creationId xmlns:a16="http://schemas.microsoft.com/office/drawing/2014/main" id="{BBA161C7-BA3F-440C-82D5-A9DF978A7AC6}"/>
              </a:ext>
            </a:extLst>
          </p:cNvPr>
          <p:cNvSpPr txBox="1">
            <a:spLocks/>
          </p:cNvSpPr>
          <p:nvPr/>
        </p:nvSpPr>
        <p:spPr>
          <a:xfrm>
            <a:off x="0" y="605510"/>
            <a:ext cx="12192000"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INTRODUCTION TO SENATE BILL 743 (SB 743)</a:t>
            </a:r>
          </a:p>
        </p:txBody>
      </p:sp>
      <p:sp>
        <p:nvSpPr>
          <p:cNvPr id="2" name="Footer Placeholder 1">
            <a:extLst>
              <a:ext uri="{FF2B5EF4-FFF2-40B4-BE49-F238E27FC236}">
                <a16:creationId xmlns:a16="http://schemas.microsoft.com/office/drawing/2014/main" id="{95625A7A-DE7D-4D58-A417-980B564A3E47}"/>
              </a:ext>
            </a:extLst>
          </p:cNvPr>
          <p:cNvSpPr>
            <a:spLocks noGrp="1"/>
          </p:cNvSpPr>
          <p:nvPr>
            <p:ph type="ftr" sz="quarter" idx="15"/>
          </p:nvPr>
        </p:nvSpPr>
        <p:spPr/>
        <p:txBody>
          <a:bodyPr/>
          <a:lstStyle/>
          <a:p>
            <a:endParaRPr lang="en-US"/>
          </a:p>
        </p:txBody>
      </p:sp>
      <p:sp>
        <p:nvSpPr>
          <p:cNvPr id="3" name="Slide Number Placeholder 2">
            <a:extLst>
              <a:ext uri="{FF2B5EF4-FFF2-40B4-BE49-F238E27FC236}">
                <a16:creationId xmlns:a16="http://schemas.microsoft.com/office/drawing/2014/main" id="{8807B157-4C1A-4BE7-BF4F-3FF5D8BEB901}"/>
              </a:ext>
            </a:extLst>
          </p:cNvPr>
          <p:cNvSpPr>
            <a:spLocks noGrp="1"/>
          </p:cNvSpPr>
          <p:nvPr>
            <p:ph type="sldNum" sz="quarter" idx="16"/>
          </p:nvPr>
        </p:nvSpPr>
        <p:spPr/>
        <p:txBody>
          <a:bodyPr/>
          <a:lstStyle/>
          <a:p>
            <a:fld id="{FF0F43C4-2C7A-45D0-8F05-A361FFED5078}" type="slidenum">
              <a:rPr lang="en-US" smtClean="0"/>
              <a:t>3</a:t>
            </a:fld>
            <a:endParaRPr lang="en-US"/>
          </a:p>
        </p:txBody>
      </p:sp>
    </p:spTree>
    <p:extLst>
      <p:ext uri="{BB962C8B-B14F-4D97-AF65-F5344CB8AC3E}">
        <p14:creationId xmlns:p14="http://schemas.microsoft.com/office/powerpoint/2010/main" val="40299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159CEC-5544-4142-8436-1074AC5E789B}"/>
              </a:ext>
            </a:extLst>
          </p:cNvPr>
          <p:cNvPicPr>
            <a:picLocks noChangeAspect="1"/>
          </p:cNvPicPr>
          <p:nvPr/>
        </p:nvPicPr>
        <p:blipFill>
          <a:blip r:embed="rId3"/>
          <a:stretch>
            <a:fillRect/>
          </a:stretch>
        </p:blipFill>
        <p:spPr>
          <a:xfrm>
            <a:off x="-5564" y="-1926628"/>
            <a:ext cx="12200962" cy="9148579"/>
          </a:xfrm>
          <a:prstGeom prst="rect">
            <a:avLst/>
          </a:prstGeom>
        </p:spPr>
      </p:pic>
      <p:sp>
        <p:nvSpPr>
          <p:cNvPr id="3" name="Title 4">
            <a:extLst>
              <a:ext uri="{FF2B5EF4-FFF2-40B4-BE49-F238E27FC236}">
                <a16:creationId xmlns:a16="http://schemas.microsoft.com/office/drawing/2014/main" id="{51A92D98-EE96-4A09-8F28-6116B66763DA}"/>
              </a:ext>
            </a:extLst>
          </p:cNvPr>
          <p:cNvSpPr txBox="1">
            <a:spLocks/>
          </p:cNvSpPr>
          <p:nvPr/>
        </p:nvSpPr>
        <p:spPr>
          <a:xfrm>
            <a:off x="167" y="419822"/>
            <a:ext cx="12202885"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dirty="0"/>
              <a:t>LOCATION-BASED exemptions</a:t>
            </a:r>
          </a:p>
        </p:txBody>
      </p:sp>
      <p:graphicFrame>
        <p:nvGraphicFramePr>
          <p:cNvPr id="7" name="Table 6">
            <a:extLst>
              <a:ext uri="{FF2B5EF4-FFF2-40B4-BE49-F238E27FC236}">
                <a16:creationId xmlns:a16="http://schemas.microsoft.com/office/drawing/2014/main" id="{42A08D3C-11E8-4616-828D-AC44040412CC}"/>
              </a:ext>
            </a:extLst>
          </p:cNvPr>
          <p:cNvGraphicFramePr>
            <a:graphicFrameLocks noGrp="1"/>
          </p:cNvGraphicFramePr>
          <p:nvPr>
            <p:extLst>
              <p:ext uri="{D42A27DB-BD31-4B8C-83A1-F6EECF244321}">
                <p14:modId xmlns:p14="http://schemas.microsoft.com/office/powerpoint/2010/main" val="2681988438"/>
              </p:ext>
            </p:extLst>
          </p:nvPr>
        </p:nvGraphicFramePr>
        <p:xfrm>
          <a:off x="1002445" y="1376402"/>
          <a:ext cx="10242608" cy="5014658"/>
        </p:xfrm>
        <a:graphic>
          <a:graphicData uri="http://schemas.openxmlformats.org/drawingml/2006/table">
            <a:tbl>
              <a:tblPr firstRow="1" firstCol="1" bandRow="1">
                <a:tableStyleId>{5940675A-B579-460E-94D1-54222C63F5DA}</a:tableStyleId>
              </a:tblPr>
              <a:tblGrid>
                <a:gridCol w="2723029">
                  <a:extLst>
                    <a:ext uri="{9D8B030D-6E8A-4147-A177-3AD203B41FA5}">
                      <a16:colId xmlns:a16="http://schemas.microsoft.com/office/drawing/2014/main" val="3953586043"/>
                    </a:ext>
                  </a:extLst>
                </a:gridCol>
                <a:gridCol w="5611075">
                  <a:extLst>
                    <a:ext uri="{9D8B030D-6E8A-4147-A177-3AD203B41FA5}">
                      <a16:colId xmlns:a16="http://schemas.microsoft.com/office/drawing/2014/main" val="2864124262"/>
                    </a:ext>
                  </a:extLst>
                </a:gridCol>
                <a:gridCol w="1908504">
                  <a:extLst>
                    <a:ext uri="{9D8B030D-6E8A-4147-A177-3AD203B41FA5}">
                      <a16:colId xmlns:a16="http://schemas.microsoft.com/office/drawing/2014/main" val="3477820736"/>
                    </a:ext>
                  </a:extLst>
                </a:gridCol>
              </a:tblGrid>
              <a:tr h="427317">
                <a:tc>
                  <a:txBody>
                    <a:bodyPr/>
                    <a:lstStyle/>
                    <a:p>
                      <a:pPr algn="ctr"/>
                      <a:r>
                        <a:rPr lang="en-US" sz="2200" dirty="0">
                          <a:solidFill>
                            <a:schemeClr val="bg1"/>
                          </a:solidFill>
                          <a:effectLst/>
                        </a:rPr>
                        <a:t>LAND USE</a:t>
                      </a:r>
                    </a:p>
                  </a:txBody>
                  <a:tcPr marL="68580" marR="68580" marT="0" marB="0" anchor="b">
                    <a:solidFill>
                      <a:schemeClr val="accent1">
                        <a:lumMod val="75000"/>
                      </a:schemeClr>
                    </a:solidFill>
                  </a:tcPr>
                </a:tc>
                <a:tc>
                  <a:txBody>
                    <a:bodyPr/>
                    <a:lstStyle/>
                    <a:p>
                      <a:pPr algn="ctr"/>
                      <a:r>
                        <a:rPr lang="en-US" sz="2200" dirty="0">
                          <a:solidFill>
                            <a:schemeClr val="bg1"/>
                          </a:solidFill>
                          <a:effectLst/>
                        </a:rPr>
                        <a:t>THRESHOLD</a:t>
                      </a:r>
                    </a:p>
                  </a:txBody>
                  <a:tcPr marL="68580" marR="68580" marT="0" marB="0" anchor="b">
                    <a:solidFill>
                      <a:schemeClr val="accent1">
                        <a:lumMod val="75000"/>
                      </a:schemeClr>
                    </a:solidFill>
                  </a:tcPr>
                </a:tc>
                <a:tc>
                  <a:txBody>
                    <a:bodyPr/>
                    <a:lstStyle/>
                    <a:p>
                      <a:pPr algn="ctr"/>
                      <a:r>
                        <a:rPr lang="en-US" sz="2200" dirty="0">
                          <a:solidFill>
                            <a:schemeClr val="bg1"/>
                          </a:solidFill>
                          <a:effectLst/>
                        </a:rPr>
                        <a:t>PRECEDENT</a:t>
                      </a:r>
                    </a:p>
                  </a:txBody>
                  <a:tcPr marL="68580" marR="68580" marT="0" marB="0" anchor="b">
                    <a:solidFill>
                      <a:schemeClr val="accent1">
                        <a:lumMod val="75000"/>
                      </a:schemeClr>
                    </a:solidFill>
                  </a:tcPr>
                </a:tc>
                <a:extLst>
                  <a:ext uri="{0D108BD9-81ED-4DB2-BD59-A6C34878D82A}">
                    <a16:rowId xmlns:a16="http://schemas.microsoft.com/office/drawing/2014/main" val="1535431539"/>
                  </a:ext>
                </a:extLst>
              </a:tr>
              <a:tr h="832721">
                <a:tc>
                  <a:txBody>
                    <a:bodyPr/>
                    <a:lstStyle/>
                    <a:p>
                      <a:pPr lvl="0" algn="ctr">
                        <a:buNone/>
                      </a:pPr>
                      <a:endParaRPr lang="en-US" sz="2100">
                        <a:effectLst/>
                      </a:endParaRPr>
                    </a:p>
                    <a:p>
                      <a:pPr lvl="0" algn="ctr">
                        <a:buNone/>
                      </a:pPr>
                      <a:r>
                        <a:rPr lang="en-US" sz="2100" dirty="0">
                          <a:effectLst/>
                        </a:rPr>
                        <a:t>Residential</a:t>
                      </a:r>
                    </a:p>
                  </a:txBody>
                  <a:tcPr marL="68580" marR="68580" marT="0" marB="0">
                    <a:solidFill>
                      <a:schemeClr val="bg2">
                        <a:lumMod val="20000"/>
                        <a:lumOff val="80000"/>
                      </a:schemeClr>
                    </a:solidFill>
                  </a:tcPr>
                </a:tc>
                <a:tc>
                  <a:txBody>
                    <a:bodyPr/>
                    <a:lstStyle/>
                    <a:p>
                      <a:pPr algn="ctr"/>
                      <a:endParaRPr lang="en-US" sz="2100">
                        <a:effectLst/>
                      </a:endParaRPr>
                    </a:p>
                    <a:p>
                      <a:pPr lvl="0" algn="ctr">
                        <a:buNone/>
                      </a:pPr>
                      <a:r>
                        <a:rPr lang="en-US" sz="2100" dirty="0">
                          <a:effectLst/>
                        </a:rPr>
                        <a:t>15% below existing average VMT per capita</a:t>
                      </a:r>
                    </a:p>
                  </a:txBody>
                  <a:tcPr marL="68580" marR="68580" marT="0" marB="0">
                    <a:solidFill>
                      <a:schemeClr val="bg2">
                        <a:lumMod val="20000"/>
                        <a:lumOff val="80000"/>
                      </a:schemeClr>
                    </a:solidFill>
                  </a:tcPr>
                </a:tc>
                <a:tc>
                  <a:txBody>
                    <a:bodyPr/>
                    <a:lstStyle/>
                    <a:p>
                      <a:pPr algn="ctr"/>
                      <a:endParaRPr lang="en-US" sz="2100">
                        <a:effectLst/>
                      </a:endParaRPr>
                    </a:p>
                    <a:p>
                      <a:pPr lvl="0" algn="ctr">
                        <a:buNone/>
                      </a:pPr>
                      <a:r>
                        <a:rPr lang="en-US" sz="2100" dirty="0">
                          <a:effectLst/>
                        </a:rPr>
                        <a:t>OPR</a:t>
                      </a:r>
                    </a:p>
                  </a:txBody>
                  <a:tcPr marL="68580" marR="68580" marT="0" marB="0">
                    <a:solidFill>
                      <a:schemeClr val="bg2">
                        <a:lumMod val="20000"/>
                        <a:lumOff val="80000"/>
                      </a:schemeClr>
                    </a:solidFill>
                  </a:tcPr>
                </a:tc>
                <a:extLst>
                  <a:ext uri="{0D108BD9-81ED-4DB2-BD59-A6C34878D82A}">
                    <a16:rowId xmlns:a16="http://schemas.microsoft.com/office/drawing/2014/main" val="2171785264"/>
                  </a:ext>
                </a:extLst>
              </a:tr>
              <a:tr h="1194300">
                <a:tc>
                  <a:txBody>
                    <a:bodyPr/>
                    <a:lstStyle/>
                    <a:p>
                      <a:pPr algn="ctr">
                        <a:spcBef>
                          <a:spcPts val="50"/>
                        </a:spcBef>
                      </a:pPr>
                      <a:endParaRPr lang="en-US" sz="2100">
                        <a:effectLst/>
                      </a:endParaRPr>
                    </a:p>
                    <a:p>
                      <a:pPr lvl="0" algn="ctr">
                        <a:spcBef>
                          <a:spcPts val="50"/>
                        </a:spcBef>
                        <a:buNone/>
                      </a:pPr>
                      <a:r>
                        <a:rPr lang="en-US" sz="2100" dirty="0">
                          <a:effectLst/>
                        </a:rPr>
                        <a:t>Residential</a:t>
                      </a:r>
                    </a:p>
                    <a:p>
                      <a:pPr lvl="0" algn="ctr">
                        <a:spcBef>
                          <a:spcPts val="50"/>
                        </a:spcBef>
                        <a:buNone/>
                      </a:pPr>
                      <a:r>
                        <a:rPr lang="en-US" sz="2100" dirty="0">
                          <a:effectLst/>
                        </a:rPr>
                        <a:t>(Affordable Housing)</a:t>
                      </a:r>
                    </a:p>
                  </a:txBody>
                  <a:tcPr marL="68580" marR="68580" marT="0" marB="0">
                    <a:solidFill>
                      <a:schemeClr val="tx2">
                        <a:lumMod val="20000"/>
                        <a:lumOff val="80000"/>
                      </a:schemeClr>
                    </a:solidFill>
                  </a:tcPr>
                </a:tc>
                <a:tc>
                  <a:txBody>
                    <a:bodyPr/>
                    <a:lstStyle/>
                    <a:p>
                      <a:pPr lvl="0" algn="ctr">
                        <a:buNone/>
                      </a:pPr>
                      <a:endParaRPr lang="en-US" sz="2100">
                        <a:effectLst/>
                      </a:endParaRPr>
                    </a:p>
                    <a:p>
                      <a:pPr lvl="0" algn="ctr">
                        <a:lnSpc>
                          <a:spcPct val="100000"/>
                        </a:lnSpc>
                        <a:spcBef>
                          <a:spcPts val="0"/>
                        </a:spcBef>
                        <a:spcAft>
                          <a:spcPts val="0"/>
                        </a:spcAft>
                        <a:buNone/>
                      </a:pPr>
                      <a:r>
                        <a:rPr lang="en-US" sz="2100" b="0" i="0" u="none" strike="noStrike" noProof="0" dirty="0">
                          <a:effectLst/>
                          <a:latin typeface="Arial"/>
                        </a:rPr>
                        <a:t>Below existing average VMT per capita</a:t>
                      </a:r>
                    </a:p>
                    <a:p>
                      <a:pPr lvl="0" algn="ctr">
                        <a:buNone/>
                      </a:pPr>
                      <a:endParaRPr lang="en-US" sz="2100">
                        <a:effectLst/>
                      </a:endParaRPr>
                    </a:p>
                  </a:txBody>
                  <a:tcPr marL="68580" marR="68580" marT="0" marB="0">
                    <a:solidFill>
                      <a:schemeClr val="tx2">
                        <a:lumMod val="20000"/>
                        <a:lumOff val="80000"/>
                      </a:schemeClr>
                    </a:solidFill>
                  </a:tcPr>
                </a:tc>
                <a:tc>
                  <a:txBody>
                    <a:bodyPr/>
                    <a:lstStyle/>
                    <a:p>
                      <a:pPr lvl="0" algn="ctr">
                        <a:buNone/>
                      </a:pPr>
                      <a:endParaRPr lang="en-US" sz="2100">
                        <a:effectLst/>
                      </a:endParaRPr>
                    </a:p>
                    <a:p>
                      <a:pPr lvl="0" algn="ctr">
                        <a:buNone/>
                      </a:pPr>
                      <a:r>
                        <a:rPr lang="en-US" sz="2100" dirty="0">
                          <a:effectLst/>
                        </a:rPr>
                        <a:t>OPR</a:t>
                      </a:r>
                    </a:p>
                  </a:txBody>
                  <a:tcPr marL="68580" marR="68580" marT="0" marB="0">
                    <a:solidFill>
                      <a:schemeClr val="tx2">
                        <a:lumMod val="20000"/>
                        <a:lumOff val="80000"/>
                      </a:schemeClr>
                    </a:solidFill>
                  </a:tcPr>
                </a:tc>
                <a:extLst>
                  <a:ext uri="{0D108BD9-81ED-4DB2-BD59-A6C34878D82A}">
                    <a16:rowId xmlns:a16="http://schemas.microsoft.com/office/drawing/2014/main" val="563275772"/>
                  </a:ext>
                </a:extLst>
              </a:tr>
              <a:tr h="1263831">
                <a:tc>
                  <a:txBody>
                    <a:bodyPr/>
                    <a:lstStyle/>
                    <a:p>
                      <a:pPr lvl="0" algn="ctr">
                        <a:spcBef>
                          <a:spcPts val="50"/>
                        </a:spcBef>
                        <a:buNone/>
                      </a:pPr>
                      <a:endParaRPr lang="en-US" sz="2100">
                        <a:effectLst/>
                      </a:endParaRPr>
                    </a:p>
                    <a:p>
                      <a:pPr lvl="0" algn="ctr">
                        <a:spcBef>
                          <a:spcPts val="50"/>
                        </a:spcBef>
                        <a:buNone/>
                      </a:pPr>
                      <a:r>
                        <a:rPr lang="en-US" sz="2100" dirty="0">
                          <a:effectLst/>
                        </a:rPr>
                        <a:t> Employment </a:t>
                      </a:r>
                      <a:endParaRPr lang="en-US" dirty="0"/>
                    </a:p>
                    <a:p>
                      <a:pPr lvl="0" algn="ctr">
                        <a:spcBef>
                          <a:spcPts val="50"/>
                        </a:spcBef>
                        <a:buNone/>
                      </a:pPr>
                      <a:r>
                        <a:rPr lang="en-US" sz="2100" dirty="0">
                          <a:effectLst/>
                        </a:rPr>
                        <a:t>(Office)</a:t>
                      </a:r>
                      <a:endParaRPr lang="en-US" dirty="0"/>
                    </a:p>
                  </a:txBody>
                  <a:tcPr marL="68580" marR="68580" marT="0" marB="0">
                    <a:solidFill>
                      <a:schemeClr val="bg2">
                        <a:lumMod val="20000"/>
                        <a:lumOff val="80000"/>
                      </a:schemeClr>
                    </a:solidFill>
                  </a:tcPr>
                </a:tc>
                <a:tc>
                  <a:txBody>
                    <a:bodyPr/>
                    <a:lstStyle/>
                    <a:p>
                      <a:pPr lvl="0" algn="ctr">
                        <a:buNone/>
                      </a:pPr>
                      <a:endParaRPr lang="en-US" sz="2100">
                        <a:effectLst/>
                      </a:endParaRPr>
                    </a:p>
                    <a:p>
                      <a:pPr lvl="0" algn="ctr">
                        <a:buNone/>
                      </a:pPr>
                      <a:r>
                        <a:rPr lang="en-US" sz="2100">
                          <a:effectLst/>
                        </a:rPr>
                        <a:t>15% below existing average VMT per </a:t>
                      </a:r>
                      <a:r>
                        <a:rPr lang="en-US" sz="2100" dirty="0">
                          <a:effectLst/>
                        </a:rPr>
                        <a:t>employee</a:t>
                      </a:r>
                      <a:endParaRPr lang="en-US" dirty="0"/>
                    </a:p>
                    <a:p>
                      <a:pPr lvl="0" algn="ctr">
                        <a:buNone/>
                      </a:pPr>
                      <a:endParaRPr lang="en-US" sz="2100">
                        <a:effectLst/>
                      </a:endParaRPr>
                    </a:p>
                  </a:txBody>
                  <a:tcPr marL="68580" marR="68580" marT="0" marB="0">
                    <a:solidFill>
                      <a:schemeClr val="bg2">
                        <a:lumMod val="20000"/>
                        <a:lumOff val="80000"/>
                      </a:schemeClr>
                    </a:solidFill>
                  </a:tcPr>
                </a:tc>
                <a:tc>
                  <a:txBody>
                    <a:bodyPr/>
                    <a:lstStyle/>
                    <a:p>
                      <a:pPr lvl="0" algn="ctr">
                        <a:buNone/>
                      </a:pPr>
                      <a:endParaRPr lang="en-US" sz="2100">
                        <a:effectLst/>
                      </a:endParaRPr>
                    </a:p>
                    <a:p>
                      <a:pPr lvl="0" algn="ctr">
                        <a:buNone/>
                      </a:pPr>
                      <a:r>
                        <a:rPr lang="en-US" sz="2100" dirty="0">
                          <a:effectLst/>
                        </a:rPr>
                        <a:t>OPR</a:t>
                      </a:r>
                      <a:endParaRPr lang="en-US" dirty="0"/>
                    </a:p>
                  </a:txBody>
                  <a:tcPr marL="68580" marR="68580" marT="0" marB="0">
                    <a:solidFill>
                      <a:schemeClr val="bg2">
                        <a:lumMod val="20000"/>
                        <a:lumOff val="80000"/>
                      </a:schemeClr>
                    </a:solidFill>
                  </a:tcPr>
                </a:tc>
                <a:extLst>
                  <a:ext uri="{0D108BD9-81ED-4DB2-BD59-A6C34878D82A}">
                    <a16:rowId xmlns:a16="http://schemas.microsoft.com/office/drawing/2014/main" val="3469951327"/>
                  </a:ext>
                </a:extLst>
              </a:tr>
              <a:tr h="1273628">
                <a:tc>
                  <a:txBody>
                    <a:bodyPr/>
                    <a:lstStyle/>
                    <a:p>
                      <a:pPr lvl="0" algn="ctr">
                        <a:buNone/>
                      </a:pPr>
                      <a:endParaRPr lang="en-US" sz="2100">
                        <a:effectLst/>
                      </a:endParaRPr>
                    </a:p>
                    <a:p>
                      <a:pPr lvl="0" algn="ctr">
                        <a:buNone/>
                      </a:pPr>
                      <a:r>
                        <a:rPr lang="en-US" sz="2100" dirty="0">
                          <a:effectLst/>
                        </a:rPr>
                        <a:t>  Employment  </a:t>
                      </a:r>
                      <a:endParaRPr lang="en-US" dirty="0"/>
                    </a:p>
                    <a:p>
                      <a:pPr lvl="0" algn="ctr">
                        <a:buNone/>
                      </a:pPr>
                      <a:r>
                        <a:rPr lang="en-US" sz="2100" dirty="0">
                          <a:effectLst/>
                        </a:rPr>
                        <a:t>(Industrial)</a:t>
                      </a:r>
                      <a:endParaRPr lang="en-US" dirty="0"/>
                    </a:p>
                    <a:p>
                      <a:pPr lvl="0" algn="ctr">
                        <a:buNone/>
                      </a:pPr>
                      <a:endParaRPr lang="en-US" sz="2100">
                        <a:effectLst/>
                      </a:endParaRPr>
                    </a:p>
                  </a:txBody>
                  <a:tcPr marL="68580" marR="68580" marT="0" marB="0">
                    <a:solidFill>
                      <a:schemeClr val="tx2">
                        <a:lumMod val="20000"/>
                        <a:lumOff val="80000"/>
                      </a:schemeClr>
                    </a:solidFill>
                  </a:tcPr>
                </a:tc>
                <a:tc>
                  <a:txBody>
                    <a:bodyPr/>
                    <a:lstStyle/>
                    <a:p>
                      <a:pPr lvl="0" algn="ctr">
                        <a:buNone/>
                      </a:pPr>
                      <a:endParaRPr lang="en-US" sz="2100">
                        <a:effectLst/>
                      </a:endParaRPr>
                    </a:p>
                    <a:p>
                      <a:pPr lvl="0" algn="ctr">
                        <a:buNone/>
                      </a:pPr>
                      <a:r>
                        <a:rPr lang="en-US" sz="2100">
                          <a:effectLst/>
                        </a:rPr>
                        <a:t>Below existing average VMT per </a:t>
                      </a:r>
                      <a:r>
                        <a:rPr lang="en-US" sz="2100" dirty="0">
                          <a:effectLst/>
                        </a:rPr>
                        <a:t>employee</a:t>
                      </a:r>
                      <a:endParaRPr lang="en-US" dirty="0"/>
                    </a:p>
                  </a:txBody>
                  <a:tcPr marL="68580" marR="68580" marT="0" marB="0">
                    <a:solidFill>
                      <a:schemeClr val="tx2">
                        <a:lumMod val="20000"/>
                        <a:lumOff val="80000"/>
                      </a:schemeClr>
                    </a:solidFill>
                  </a:tcPr>
                </a:tc>
                <a:tc>
                  <a:txBody>
                    <a:bodyPr/>
                    <a:lstStyle/>
                    <a:p>
                      <a:pPr lvl="0" algn="ctr">
                        <a:buNone/>
                      </a:pPr>
                      <a:endParaRPr lang="en-US" sz="2100">
                        <a:effectLst/>
                      </a:endParaRPr>
                    </a:p>
                    <a:p>
                      <a:pPr lvl="0" algn="ctr">
                        <a:buNone/>
                      </a:pPr>
                      <a:r>
                        <a:rPr lang="en-US" sz="2100" dirty="0">
                          <a:effectLst/>
                        </a:rPr>
                        <a:t>San José</a:t>
                      </a:r>
                      <a:endParaRPr lang="en-US" dirty="0"/>
                    </a:p>
                  </a:txBody>
                  <a:tcPr marL="68580" marR="68580" marT="0" marB="0">
                    <a:solidFill>
                      <a:schemeClr val="tx2">
                        <a:lumMod val="20000"/>
                        <a:lumOff val="80000"/>
                      </a:schemeClr>
                    </a:solidFill>
                  </a:tcPr>
                </a:tc>
                <a:extLst>
                  <a:ext uri="{0D108BD9-81ED-4DB2-BD59-A6C34878D82A}">
                    <a16:rowId xmlns:a16="http://schemas.microsoft.com/office/drawing/2014/main" val="537768506"/>
                  </a:ext>
                </a:extLst>
              </a:tr>
            </a:tbl>
          </a:graphicData>
        </a:graphic>
      </p:graphicFrame>
      <p:sp>
        <p:nvSpPr>
          <p:cNvPr id="2" name="Footer Placeholder 1">
            <a:extLst>
              <a:ext uri="{FF2B5EF4-FFF2-40B4-BE49-F238E27FC236}">
                <a16:creationId xmlns:a16="http://schemas.microsoft.com/office/drawing/2014/main" id="{114E55B9-F146-4EFD-87F3-FF163596E14A}"/>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172F613A-E277-46E3-9C09-3C60DD2B9354}"/>
              </a:ext>
            </a:extLst>
          </p:cNvPr>
          <p:cNvSpPr>
            <a:spLocks noGrp="1"/>
          </p:cNvSpPr>
          <p:nvPr>
            <p:ph type="sldNum" sz="quarter" idx="16"/>
          </p:nvPr>
        </p:nvSpPr>
        <p:spPr/>
        <p:txBody>
          <a:bodyPr/>
          <a:lstStyle/>
          <a:p>
            <a:fld id="{FF0F43C4-2C7A-45D0-8F05-A361FFED5078}" type="slidenum">
              <a:rPr lang="en-US" smtClean="0"/>
              <a:t>4</a:t>
            </a:fld>
            <a:endParaRPr lang="en-US"/>
          </a:p>
        </p:txBody>
      </p:sp>
    </p:spTree>
    <p:extLst>
      <p:ext uri="{BB962C8B-B14F-4D97-AF65-F5344CB8AC3E}">
        <p14:creationId xmlns:p14="http://schemas.microsoft.com/office/powerpoint/2010/main" val="65164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A2098A-2959-407A-AB7C-9FA01FDF3368}"/>
              </a:ext>
            </a:extLst>
          </p:cNvPr>
          <p:cNvSpPr>
            <a:spLocks noGrp="1"/>
          </p:cNvSpPr>
          <p:nvPr>
            <p:ph type="ctrTitle"/>
          </p:nvPr>
        </p:nvSpPr>
        <p:spPr>
          <a:xfrm>
            <a:off x="276621" y="2061114"/>
            <a:ext cx="4446439" cy="1334525"/>
          </a:xfrm>
          <a:noFill/>
        </p:spPr>
        <p:txBody>
          <a:bodyPr vert="horz" lIns="91440" tIns="45720" rIns="91440" bIns="45720" rtlCol="0" anchor="b">
            <a:normAutofit/>
          </a:bodyPr>
          <a:lstStyle/>
          <a:p>
            <a:r>
              <a:rPr lang="en-US" sz="4400"/>
              <a:t>Residential screen map</a:t>
            </a:r>
            <a:endParaRPr lang="en-US"/>
          </a:p>
        </p:txBody>
      </p:sp>
      <p:pic>
        <p:nvPicPr>
          <p:cNvPr id="4" name="Picture 5">
            <a:extLst>
              <a:ext uri="{FF2B5EF4-FFF2-40B4-BE49-F238E27FC236}">
                <a16:creationId xmlns:a16="http://schemas.microsoft.com/office/drawing/2014/main" id="{AAF6EC8F-476C-4EEB-B523-3FEBA9A74A64}"/>
              </a:ext>
            </a:extLst>
          </p:cNvPr>
          <p:cNvPicPr>
            <a:picLocks noChangeAspect="1"/>
          </p:cNvPicPr>
          <p:nvPr/>
        </p:nvPicPr>
        <p:blipFill rotWithShape="1">
          <a:blip r:embed="rId3"/>
          <a:srcRect t="9018" r="-2" b="-2"/>
          <a:stretch/>
        </p:blipFill>
        <p:spPr>
          <a:xfrm>
            <a:off x="4973845" y="10"/>
            <a:ext cx="7218156" cy="6857990"/>
          </a:xfrm>
          <a:prstGeom prst="rect">
            <a:avLst/>
          </a:prstGeom>
        </p:spPr>
      </p:pic>
      <p:graphicFrame>
        <p:nvGraphicFramePr>
          <p:cNvPr id="11" name="Table 11">
            <a:extLst>
              <a:ext uri="{FF2B5EF4-FFF2-40B4-BE49-F238E27FC236}">
                <a16:creationId xmlns:a16="http://schemas.microsoft.com/office/drawing/2014/main" id="{CB2F38DF-FBED-4F17-AF68-102AAD020F2A}"/>
              </a:ext>
            </a:extLst>
          </p:cNvPr>
          <p:cNvGraphicFramePr>
            <a:graphicFrameLocks noGrp="1"/>
          </p:cNvGraphicFramePr>
          <p:nvPr>
            <p:extLst>
              <p:ext uri="{D42A27DB-BD31-4B8C-83A1-F6EECF244321}">
                <p14:modId xmlns:p14="http://schemas.microsoft.com/office/powerpoint/2010/main" val="5137133"/>
              </p:ext>
            </p:extLst>
          </p:nvPr>
        </p:nvGraphicFramePr>
        <p:xfrm>
          <a:off x="190666" y="3482019"/>
          <a:ext cx="4603380" cy="2225040"/>
        </p:xfrm>
        <a:graphic>
          <a:graphicData uri="http://schemas.openxmlformats.org/drawingml/2006/table">
            <a:tbl>
              <a:tblPr firstRow="1" bandRow="1">
                <a:tableStyleId>{5940675A-B579-460E-94D1-54222C63F5DA}</a:tableStyleId>
              </a:tblPr>
              <a:tblGrid>
                <a:gridCol w="3017371">
                  <a:extLst>
                    <a:ext uri="{9D8B030D-6E8A-4147-A177-3AD203B41FA5}">
                      <a16:colId xmlns:a16="http://schemas.microsoft.com/office/drawing/2014/main" val="2785441590"/>
                    </a:ext>
                  </a:extLst>
                </a:gridCol>
                <a:gridCol w="1586009">
                  <a:extLst>
                    <a:ext uri="{9D8B030D-6E8A-4147-A177-3AD203B41FA5}">
                      <a16:colId xmlns:a16="http://schemas.microsoft.com/office/drawing/2014/main" val="1579036630"/>
                    </a:ext>
                  </a:extLst>
                </a:gridCol>
              </a:tblGrid>
              <a:tr h="370840">
                <a:tc gridSpan="2">
                  <a:txBody>
                    <a:bodyPr/>
                    <a:lstStyle/>
                    <a:p>
                      <a:pPr algn="ctr"/>
                      <a:r>
                        <a:rPr lang="en-US" b="1"/>
                        <a:t>Residential Thresholds (VMT per Capita)</a:t>
                      </a:r>
                    </a:p>
                  </a:txBody>
                  <a:tcPr>
                    <a:solidFill>
                      <a:schemeClr val="accent1">
                        <a:lumMod val="60000"/>
                        <a:lumOff val="40000"/>
                      </a:schemeClr>
                    </a:solidFill>
                  </a:tcPr>
                </a:tc>
                <a:tc hMerge="1">
                  <a:txBody>
                    <a:bodyPr/>
                    <a:lstStyle/>
                    <a:p>
                      <a:endParaRPr lang="en-US"/>
                    </a:p>
                  </a:txBody>
                  <a:tcPr marL="0" marR="0" marT="0" marB="0" horzOverflow="overflow"/>
                </a:tc>
                <a:extLst>
                  <a:ext uri="{0D108BD9-81ED-4DB2-BD59-A6C34878D82A}">
                    <a16:rowId xmlns:a16="http://schemas.microsoft.com/office/drawing/2014/main" val="4129742512"/>
                  </a:ext>
                </a:extLst>
              </a:tr>
              <a:tr h="370840">
                <a:tc>
                  <a:txBody>
                    <a:bodyPr/>
                    <a:lstStyle/>
                    <a:p>
                      <a:pPr lvl="0" algn="ctr">
                        <a:buNone/>
                      </a:pPr>
                      <a:r>
                        <a:rPr lang="en-US" sz="1500"/>
                        <a:t>Under 15% below average</a:t>
                      </a:r>
                    </a:p>
                  </a:txBody>
                  <a:tcPr>
                    <a:solidFill>
                      <a:schemeClr val="bg1">
                        <a:lumMod val="85000"/>
                      </a:schemeClr>
                    </a:solidFill>
                  </a:tcPr>
                </a:tc>
                <a:tc>
                  <a:txBody>
                    <a:bodyPr/>
                    <a:lstStyle/>
                    <a:p>
                      <a:pPr algn="ctr"/>
                      <a:r>
                        <a:rPr lang="en-US" sz="1500"/>
                        <a:t>&lt; 17.93</a:t>
                      </a:r>
                    </a:p>
                  </a:txBody>
                  <a:tcPr>
                    <a:solidFill>
                      <a:schemeClr val="bg1"/>
                    </a:solidFill>
                  </a:tcPr>
                </a:tc>
                <a:extLst>
                  <a:ext uri="{0D108BD9-81ED-4DB2-BD59-A6C34878D82A}">
                    <a16:rowId xmlns:a16="http://schemas.microsoft.com/office/drawing/2014/main" val="4263312047"/>
                  </a:ext>
                </a:extLst>
              </a:tr>
              <a:tr h="370840">
                <a:tc>
                  <a:txBody>
                    <a:bodyPr/>
                    <a:lstStyle/>
                    <a:p>
                      <a:pPr algn="ctr"/>
                      <a:r>
                        <a:rPr lang="en-US" sz="1500"/>
                        <a:t>Under average</a:t>
                      </a:r>
                    </a:p>
                  </a:txBody>
                  <a:tcPr>
                    <a:solidFill>
                      <a:schemeClr val="bg1">
                        <a:lumMod val="85000"/>
                      </a:schemeClr>
                    </a:solidFill>
                  </a:tcPr>
                </a:tc>
                <a:tc>
                  <a:txBody>
                    <a:bodyPr/>
                    <a:lstStyle/>
                    <a:p>
                      <a:pPr algn="ctr"/>
                      <a:r>
                        <a:rPr lang="en-US" sz="1500"/>
                        <a:t>17.94 - 21.09</a:t>
                      </a:r>
                    </a:p>
                  </a:txBody>
                  <a:tcPr>
                    <a:solidFill>
                      <a:schemeClr val="bg1"/>
                    </a:solidFill>
                  </a:tcPr>
                </a:tc>
                <a:extLst>
                  <a:ext uri="{0D108BD9-81ED-4DB2-BD59-A6C34878D82A}">
                    <a16:rowId xmlns:a16="http://schemas.microsoft.com/office/drawing/2014/main" val="1894875458"/>
                  </a:ext>
                </a:extLst>
              </a:tr>
              <a:tr h="370840">
                <a:tc>
                  <a:txBody>
                    <a:bodyPr/>
                    <a:lstStyle/>
                    <a:p>
                      <a:pPr algn="ctr"/>
                      <a:r>
                        <a:rPr lang="en-US" sz="1500"/>
                        <a:t>Average</a:t>
                      </a:r>
                    </a:p>
                  </a:txBody>
                  <a:tcPr>
                    <a:solidFill>
                      <a:schemeClr val="bg1">
                        <a:lumMod val="85000"/>
                      </a:schemeClr>
                    </a:solidFill>
                  </a:tcPr>
                </a:tc>
                <a:tc>
                  <a:txBody>
                    <a:bodyPr/>
                    <a:lstStyle/>
                    <a:p>
                      <a:pPr algn="ctr"/>
                      <a:r>
                        <a:rPr lang="en-US" sz="1500"/>
                        <a:t>21.10</a:t>
                      </a:r>
                    </a:p>
                  </a:txBody>
                  <a:tcPr>
                    <a:solidFill>
                      <a:schemeClr val="bg1"/>
                    </a:solidFill>
                  </a:tcPr>
                </a:tc>
                <a:extLst>
                  <a:ext uri="{0D108BD9-81ED-4DB2-BD59-A6C34878D82A}">
                    <a16:rowId xmlns:a16="http://schemas.microsoft.com/office/drawing/2014/main" val="524770215"/>
                  </a:ext>
                </a:extLst>
              </a:tr>
              <a:tr h="370840">
                <a:tc>
                  <a:txBody>
                    <a:bodyPr/>
                    <a:lstStyle/>
                    <a:p>
                      <a:pPr algn="ctr"/>
                      <a:r>
                        <a:rPr lang="en-US" sz="1500"/>
                        <a:t>Over average</a:t>
                      </a:r>
                    </a:p>
                  </a:txBody>
                  <a:tcPr>
                    <a:solidFill>
                      <a:schemeClr val="bg1">
                        <a:lumMod val="85000"/>
                      </a:schemeClr>
                    </a:solidFill>
                  </a:tcPr>
                </a:tc>
                <a:tc>
                  <a:txBody>
                    <a:bodyPr/>
                    <a:lstStyle/>
                    <a:p>
                      <a:pPr algn="ctr"/>
                      <a:r>
                        <a:rPr lang="en-US" sz="1500"/>
                        <a:t>21.11 - 24.26</a:t>
                      </a:r>
                    </a:p>
                  </a:txBody>
                  <a:tcPr>
                    <a:solidFill>
                      <a:schemeClr val="bg1"/>
                    </a:solidFill>
                  </a:tcPr>
                </a:tc>
                <a:extLst>
                  <a:ext uri="{0D108BD9-81ED-4DB2-BD59-A6C34878D82A}">
                    <a16:rowId xmlns:a16="http://schemas.microsoft.com/office/drawing/2014/main" val="1832917828"/>
                  </a:ext>
                </a:extLst>
              </a:tr>
              <a:tr h="370840">
                <a:tc>
                  <a:txBody>
                    <a:bodyPr/>
                    <a:lstStyle/>
                    <a:p>
                      <a:pPr lvl="0" algn="ctr">
                        <a:buNone/>
                      </a:pPr>
                      <a:r>
                        <a:rPr lang="en-US" sz="1500" u="none" strike="noStrike" noProof="0"/>
                        <a:t>Over 15% above average</a:t>
                      </a:r>
                      <a:endParaRPr lang="en-US" sz="1500"/>
                    </a:p>
                  </a:txBody>
                  <a:tcPr>
                    <a:solidFill>
                      <a:schemeClr val="bg1">
                        <a:lumMod val="85000"/>
                      </a:schemeClr>
                    </a:solidFill>
                  </a:tcPr>
                </a:tc>
                <a:tc>
                  <a:txBody>
                    <a:bodyPr/>
                    <a:lstStyle/>
                    <a:p>
                      <a:pPr algn="ctr"/>
                      <a:r>
                        <a:rPr lang="en-US" sz="1500"/>
                        <a:t>&gt; 24.26</a:t>
                      </a:r>
                    </a:p>
                  </a:txBody>
                  <a:tcPr>
                    <a:solidFill>
                      <a:schemeClr val="bg1"/>
                    </a:solidFill>
                  </a:tcPr>
                </a:tc>
                <a:extLst>
                  <a:ext uri="{0D108BD9-81ED-4DB2-BD59-A6C34878D82A}">
                    <a16:rowId xmlns:a16="http://schemas.microsoft.com/office/drawing/2014/main" val="2245709491"/>
                  </a:ext>
                </a:extLst>
              </a:tr>
            </a:tbl>
          </a:graphicData>
        </a:graphic>
      </p:graphicFrame>
      <p:sp>
        <p:nvSpPr>
          <p:cNvPr id="2" name="Title 4">
            <a:extLst>
              <a:ext uri="{FF2B5EF4-FFF2-40B4-BE49-F238E27FC236}">
                <a16:creationId xmlns:a16="http://schemas.microsoft.com/office/drawing/2014/main" id="{4A63E756-9132-4949-8131-0914620D01A2}"/>
              </a:ext>
            </a:extLst>
          </p:cNvPr>
          <p:cNvSpPr txBox="1">
            <a:spLocks/>
          </p:cNvSpPr>
          <p:nvPr/>
        </p:nvSpPr>
        <p:spPr>
          <a:xfrm>
            <a:off x="167" y="465315"/>
            <a:ext cx="4970060" cy="651997"/>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 Location-based</a:t>
            </a:r>
          </a:p>
        </p:txBody>
      </p:sp>
      <p:sp>
        <p:nvSpPr>
          <p:cNvPr id="5" name="Footer Placeholder 4">
            <a:extLst>
              <a:ext uri="{FF2B5EF4-FFF2-40B4-BE49-F238E27FC236}">
                <a16:creationId xmlns:a16="http://schemas.microsoft.com/office/drawing/2014/main" id="{4411B039-78DE-4B16-B7B4-E6EB6C95B76E}"/>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0AFA3ADB-7EA0-463C-B68E-E1A3986DA2D3}"/>
              </a:ext>
            </a:extLst>
          </p:cNvPr>
          <p:cNvSpPr>
            <a:spLocks noGrp="1"/>
          </p:cNvSpPr>
          <p:nvPr>
            <p:ph type="sldNum" sz="quarter" idx="16"/>
          </p:nvPr>
        </p:nvSpPr>
        <p:spPr/>
        <p:txBody>
          <a:bodyPr/>
          <a:lstStyle/>
          <a:p>
            <a:fld id="{FF0F43C4-2C7A-45D0-8F05-A361FFED5078}" type="slidenum">
              <a:rPr lang="en-US" smtClean="0"/>
              <a:t>5</a:t>
            </a:fld>
            <a:endParaRPr lang="en-US"/>
          </a:p>
        </p:txBody>
      </p:sp>
    </p:spTree>
    <p:extLst>
      <p:ext uri="{BB962C8B-B14F-4D97-AF65-F5344CB8AC3E}">
        <p14:creationId xmlns:p14="http://schemas.microsoft.com/office/powerpoint/2010/main" val="175645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DA1972-4361-4559-A354-475C0DE617DA}"/>
              </a:ext>
            </a:extLst>
          </p:cNvPr>
          <p:cNvSpPr/>
          <p:nvPr/>
        </p:nvSpPr>
        <p:spPr>
          <a:xfrm>
            <a:off x="4881183" y="2242"/>
            <a:ext cx="676534" cy="69364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A2098A-2959-407A-AB7C-9FA01FDF3368}"/>
              </a:ext>
            </a:extLst>
          </p:cNvPr>
          <p:cNvSpPr>
            <a:spLocks noGrp="1"/>
          </p:cNvSpPr>
          <p:nvPr>
            <p:ph type="ctrTitle"/>
          </p:nvPr>
        </p:nvSpPr>
        <p:spPr>
          <a:xfrm>
            <a:off x="424472" y="2334069"/>
            <a:ext cx="4446439" cy="1334525"/>
          </a:xfrm>
          <a:noFill/>
        </p:spPr>
        <p:txBody>
          <a:bodyPr vert="horz" lIns="91440" tIns="45720" rIns="91440" bIns="45720" rtlCol="0" anchor="b">
            <a:normAutofit fontScale="90000"/>
          </a:bodyPr>
          <a:lstStyle/>
          <a:p>
            <a:r>
              <a:rPr lang="en-US" sz="4400"/>
              <a:t>Affordable housing</a:t>
            </a:r>
            <a:br>
              <a:rPr lang="en-US" sz="4400"/>
            </a:br>
            <a:r>
              <a:rPr lang="en-US" sz="4400"/>
              <a:t> screen map</a:t>
            </a:r>
            <a:endParaRPr lang="en-US"/>
          </a:p>
        </p:txBody>
      </p:sp>
      <p:graphicFrame>
        <p:nvGraphicFramePr>
          <p:cNvPr id="11" name="Table 11">
            <a:extLst>
              <a:ext uri="{FF2B5EF4-FFF2-40B4-BE49-F238E27FC236}">
                <a16:creationId xmlns:a16="http://schemas.microsoft.com/office/drawing/2014/main" id="{CB2F38DF-FBED-4F17-AF68-102AAD020F2A}"/>
              </a:ext>
            </a:extLst>
          </p:cNvPr>
          <p:cNvGraphicFramePr>
            <a:graphicFrameLocks noGrp="1"/>
          </p:cNvGraphicFramePr>
          <p:nvPr>
            <p:extLst>
              <p:ext uri="{D42A27DB-BD31-4B8C-83A1-F6EECF244321}">
                <p14:modId xmlns:p14="http://schemas.microsoft.com/office/powerpoint/2010/main" val="1980433672"/>
              </p:ext>
            </p:extLst>
          </p:nvPr>
        </p:nvGraphicFramePr>
        <p:xfrm>
          <a:off x="361264" y="3823213"/>
          <a:ext cx="4603380" cy="1752600"/>
        </p:xfrm>
        <a:graphic>
          <a:graphicData uri="http://schemas.openxmlformats.org/drawingml/2006/table">
            <a:tbl>
              <a:tblPr firstRow="1" bandRow="1">
                <a:tableStyleId>{5940675A-B579-460E-94D1-54222C63F5DA}</a:tableStyleId>
              </a:tblPr>
              <a:tblGrid>
                <a:gridCol w="3017371">
                  <a:extLst>
                    <a:ext uri="{9D8B030D-6E8A-4147-A177-3AD203B41FA5}">
                      <a16:colId xmlns:a16="http://schemas.microsoft.com/office/drawing/2014/main" val="2785441590"/>
                    </a:ext>
                  </a:extLst>
                </a:gridCol>
                <a:gridCol w="1586009">
                  <a:extLst>
                    <a:ext uri="{9D8B030D-6E8A-4147-A177-3AD203B41FA5}">
                      <a16:colId xmlns:a16="http://schemas.microsoft.com/office/drawing/2014/main" val="1579036630"/>
                    </a:ext>
                  </a:extLst>
                </a:gridCol>
              </a:tblGrid>
              <a:tr h="370840">
                <a:tc gridSpan="2">
                  <a:txBody>
                    <a:bodyPr/>
                    <a:lstStyle/>
                    <a:p>
                      <a:pPr algn="ctr"/>
                      <a:r>
                        <a:rPr lang="en-US" b="1"/>
                        <a:t>Affordable Housing Thresholds </a:t>
                      </a:r>
                      <a:endParaRPr lang="en-US"/>
                    </a:p>
                    <a:p>
                      <a:pPr lvl="0" algn="ctr">
                        <a:buNone/>
                      </a:pPr>
                      <a:r>
                        <a:rPr lang="en-US" b="1"/>
                        <a:t>(VMT per Capita)</a:t>
                      </a:r>
                    </a:p>
                  </a:txBody>
                  <a:tcPr>
                    <a:solidFill>
                      <a:schemeClr val="accent1">
                        <a:lumMod val="60000"/>
                        <a:lumOff val="40000"/>
                      </a:schemeClr>
                    </a:solidFill>
                  </a:tcPr>
                </a:tc>
                <a:tc hMerge="1">
                  <a:txBody>
                    <a:bodyPr/>
                    <a:lstStyle/>
                    <a:p>
                      <a:endParaRPr lang="en-US"/>
                    </a:p>
                  </a:txBody>
                  <a:tcPr marL="0" marR="0" marT="0" marB="0" horzOverflow="overflow"/>
                </a:tc>
                <a:extLst>
                  <a:ext uri="{0D108BD9-81ED-4DB2-BD59-A6C34878D82A}">
                    <a16:rowId xmlns:a16="http://schemas.microsoft.com/office/drawing/2014/main" val="4129742512"/>
                  </a:ext>
                </a:extLst>
              </a:tr>
              <a:tr h="370840">
                <a:tc>
                  <a:txBody>
                    <a:bodyPr/>
                    <a:lstStyle/>
                    <a:p>
                      <a:pPr algn="ctr"/>
                      <a:r>
                        <a:rPr lang="en-US" sz="1500"/>
                        <a:t>Average</a:t>
                      </a:r>
                    </a:p>
                  </a:txBody>
                  <a:tcPr>
                    <a:solidFill>
                      <a:schemeClr val="bg1">
                        <a:lumMod val="85000"/>
                      </a:schemeClr>
                    </a:solidFill>
                  </a:tcPr>
                </a:tc>
                <a:tc>
                  <a:txBody>
                    <a:bodyPr/>
                    <a:lstStyle/>
                    <a:p>
                      <a:pPr algn="ctr"/>
                      <a:r>
                        <a:rPr lang="en-US" sz="1500"/>
                        <a:t>21.10</a:t>
                      </a:r>
                    </a:p>
                  </a:txBody>
                  <a:tcPr>
                    <a:solidFill>
                      <a:schemeClr val="bg1"/>
                    </a:solidFill>
                  </a:tcPr>
                </a:tc>
                <a:extLst>
                  <a:ext uri="{0D108BD9-81ED-4DB2-BD59-A6C34878D82A}">
                    <a16:rowId xmlns:a16="http://schemas.microsoft.com/office/drawing/2014/main" val="524770215"/>
                  </a:ext>
                </a:extLst>
              </a:tr>
              <a:tr h="370840">
                <a:tc>
                  <a:txBody>
                    <a:bodyPr/>
                    <a:lstStyle/>
                    <a:p>
                      <a:pPr algn="ctr"/>
                      <a:r>
                        <a:rPr lang="en-US" sz="1500"/>
                        <a:t>Over average</a:t>
                      </a:r>
                    </a:p>
                  </a:txBody>
                  <a:tcPr>
                    <a:solidFill>
                      <a:schemeClr val="bg1">
                        <a:lumMod val="85000"/>
                      </a:schemeClr>
                    </a:solidFill>
                  </a:tcPr>
                </a:tc>
                <a:tc>
                  <a:txBody>
                    <a:bodyPr/>
                    <a:lstStyle/>
                    <a:p>
                      <a:pPr algn="ctr"/>
                      <a:r>
                        <a:rPr lang="en-US" sz="1500"/>
                        <a:t>21.11 - 24.26</a:t>
                      </a:r>
                    </a:p>
                  </a:txBody>
                  <a:tcPr>
                    <a:solidFill>
                      <a:schemeClr val="bg1"/>
                    </a:solidFill>
                  </a:tcPr>
                </a:tc>
                <a:extLst>
                  <a:ext uri="{0D108BD9-81ED-4DB2-BD59-A6C34878D82A}">
                    <a16:rowId xmlns:a16="http://schemas.microsoft.com/office/drawing/2014/main" val="1832917828"/>
                  </a:ext>
                </a:extLst>
              </a:tr>
              <a:tr h="370840">
                <a:tc>
                  <a:txBody>
                    <a:bodyPr/>
                    <a:lstStyle/>
                    <a:p>
                      <a:pPr lvl="0" algn="ctr">
                        <a:buNone/>
                      </a:pPr>
                      <a:r>
                        <a:rPr lang="en-US" sz="1500" u="none" strike="noStrike" noProof="0"/>
                        <a:t>Over 15% above average</a:t>
                      </a:r>
                      <a:endParaRPr lang="en-US" sz="1500"/>
                    </a:p>
                  </a:txBody>
                  <a:tcPr>
                    <a:solidFill>
                      <a:schemeClr val="bg1">
                        <a:lumMod val="85000"/>
                      </a:schemeClr>
                    </a:solidFill>
                  </a:tcPr>
                </a:tc>
                <a:tc>
                  <a:txBody>
                    <a:bodyPr/>
                    <a:lstStyle/>
                    <a:p>
                      <a:pPr algn="ctr"/>
                      <a:r>
                        <a:rPr lang="en-US" sz="1500"/>
                        <a:t>&gt; 24.26</a:t>
                      </a:r>
                    </a:p>
                  </a:txBody>
                  <a:tcPr>
                    <a:solidFill>
                      <a:schemeClr val="bg1"/>
                    </a:solidFill>
                  </a:tcPr>
                </a:tc>
                <a:extLst>
                  <a:ext uri="{0D108BD9-81ED-4DB2-BD59-A6C34878D82A}">
                    <a16:rowId xmlns:a16="http://schemas.microsoft.com/office/drawing/2014/main" val="2245709491"/>
                  </a:ext>
                </a:extLst>
              </a:tr>
            </a:tbl>
          </a:graphicData>
        </a:graphic>
      </p:graphicFrame>
      <p:pic>
        <p:nvPicPr>
          <p:cNvPr id="2" name="Picture 4">
            <a:extLst>
              <a:ext uri="{FF2B5EF4-FFF2-40B4-BE49-F238E27FC236}">
                <a16:creationId xmlns:a16="http://schemas.microsoft.com/office/drawing/2014/main" id="{3EAC204B-9E4E-4AC1-8EFF-66F9513DD76F}"/>
              </a:ext>
            </a:extLst>
          </p:cNvPr>
          <p:cNvPicPr>
            <a:picLocks noChangeAspect="1"/>
          </p:cNvPicPr>
          <p:nvPr/>
        </p:nvPicPr>
        <p:blipFill>
          <a:blip r:embed="rId3"/>
          <a:stretch>
            <a:fillRect/>
          </a:stretch>
        </p:blipFill>
        <p:spPr>
          <a:xfrm>
            <a:off x="5293057" y="-1137"/>
            <a:ext cx="6894394" cy="6860274"/>
          </a:xfrm>
          <a:prstGeom prst="rect">
            <a:avLst/>
          </a:prstGeom>
        </p:spPr>
      </p:pic>
      <p:sp>
        <p:nvSpPr>
          <p:cNvPr id="4" name="Title 4">
            <a:extLst>
              <a:ext uri="{FF2B5EF4-FFF2-40B4-BE49-F238E27FC236}">
                <a16:creationId xmlns:a16="http://schemas.microsoft.com/office/drawing/2014/main" id="{C3F8F84A-358F-44E7-A859-04F0CE0F33BF}"/>
              </a:ext>
            </a:extLst>
          </p:cNvPr>
          <p:cNvSpPr txBox="1">
            <a:spLocks/>
          </p:cNvSpPr>
          <p:nvPr/>
        </p:nvSpPr>
        <p:spPr>
          <a:xfrm>
            <a:off x="167" y="476688"/>
            <a:ext cx="5288507" cy="640624"/>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Location-based</a:t>
            </a:r>
          </a:p>
        </p:txBody>
      </p:sp>
      <p:sp>
        <p:nvSpPr>
          <p:cNvPr id="6" name="Footer Placeholder 5">
            <a:extLst>
              <a:ext uri="{FF2B5EF4-FFF2-40B4-BE49-F238E27FC236}">
                <a16:creationId xmlns:a16="http://schemas.microsoft.com/office/drawing/2014/main" id="{FAE639F0-FFE6-4534-83DE-C14D22A069F0}"/>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CFC48AE0-69FD-44D6-A3A3-27CA0733DA4A}"/>
              </a:ext>
            </a:extLst>
          </p:cNvPr>
          <p:cNvSpPr>
            <a:spLocks noGrp="1"/>
          </p:cNvSpPr>
          <p:nvPr>
            <p:ph type="sldNum" sz="quarter" idx="16"/>
          </p:nvPr>
        </p:nvSpPr>
        <p:spPr/>
        <p:txBody>
          <a:bodyPr/>
          <a:lstStyle/>
          <a:p>
            <a:fld id="{FF0F43C4-2C7A-45D0-8F05-A361FFED5078}" type="slidenum">
              <a:rPr lang="en-US" smtClean="0"/>
              <a:t>6</a:t>
            </a:fld>
            <a:endParaRPr lang="en-US"/>
          </a:p>
        </p:txBody>
      </p:sp>
    </p:spTree>
    <p:extLst>
      <p:ext uri="{BB962C8B-B14F-4D97-AF65-F5344CB8AC3E}">
        <p14:creationId xmlns:p14="http://schemas.microsoft.com/office/powerpoint/2010/main" val="382153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A2098A-2959-407A-AB7C-9FA01FDF3368}"/>
              </a:ext>
            </a:extLst>
          </p:cNvPr>
          <p:cNvSpPr>
            <a:spLocks noGrp="1"/>
          </p:cNvSpPr>
          <p:nvPr>
            <p:ph type="ctrTitle"/>
          </p:nvPr>
        </p:nvSpPr>
        <p:spPr>
          <a:xfrm>
            <a:off x="365934" y="1981168"/>
            <a:ext cx="4569202" cy="1334525"/>
          </a:xfrm>
          <a:noFill/>
        </p:spPr>
        <p:txBody>
          <a:bodyPr vert="horz" lIns="91440" tIns="45720" rIns="91440" bIns="45720" rtlCol="0" anchor="b">
            <a:normAutofit/>
          </a:bodyPr>
          <a:lstStyle/>
          <a:p>
            <a:r>
              <a:rPr lang="en-US" sz="4400" dirty="0"/>
              <a:t>office </a:t>
            </a:r>
            <a:br>
              <a:rPr lang="en-US" sz="4400" dirty="0"/>
            </a:br>
            <a:r>
              <a:rPr lang="en-US" sz="4400" dirty="0"/>
              <a:t>screen map</a:t>
            </a:r>
            <a:endParaRPr lang="en-US" dirty="0"/>
          </a:p>
        </p:txBody>
      </p:sp>
      <p:sp>
        <p:nvSpPr>
          <p:cNvPr id="5" name="Rectangle 4">
            <a:extLst>
              <a:ext uri="{FF2B5EF4-FFF2-40B4-BE49-F238E27FC236}">
                <a16:creationId xmlns:a16="http://schemas.microsoft.com/office/drawing/2014/main" id="{065FF89A-9706-47AD-BC56-321376D307B3}"/>
              </a:ext>
            </a:extLst>
          </p:cNvPr>
          <p:cNvSpPr/>
          <p:nvPr/>
        </p:nvSpPr>
        <p:spPr>
          <a:xfrm>
            <a:off x="4881183" y="2242"/>
            <a:ext cx="676534" cy="69364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0E403DC1-8EDC-4984-830B-0477A9CFF294}"/>
              </a:ext>
            </a:extLst>
          </p:cNvPr>
          <p:cNvPicPr>
            <a:picLocks noChangeAspect="1"/>
          </p:cNvPicPr>
          <p:nvPr/>
        </p:nvPicPr>
        <p:blipFill>
          <a:blip r:embed="rId3"/>
          <a:stretch>
            <a:fillRect/>
          </a:stretch>
        </p:blipFill>
        <p:spPr>
          <a:xfrm>
            <a:off x="5407565" y="-6645"/>
            <a:ext cx="6855758" cy="6866964"/>
          </a:xfrm>
          <a:prstGeom prst="rect">
            <a:avLst/>
          </a:prstGeom>
        </p:spPr>
      </p:pic>
      <p:graphicFrame>
        <p:nvGraphicFramePr>
          <p:cNvPr id="11" name="Table 11">
            <a:extLst>
              <a:ext uri="{FF2B5EF4-FFF2-40B4-BE49-F238E27FC236}">
                <a16:creationId xmlns:a16="http://schemas.microsoft.com/office/drawing/2014/main" id="{CB2F38DF-FBED-4F17-AF68-102AAD020F2A}"/>
              </a:ext>
            </a:extLst>
          </p:cNvPr>
          <p:cNvGraphicFramePr>
            <a:graphicFrameLocks noGrp="1"/>
          </p:cNvGraphicFramePr>
          <p:nvPr>
            <p:extLst>
              <p:ext uri="{D42A27DB-BD31-4B8C-83A1-F6EECF244321}">
                <p14:modId xmlns:p14="http://schemas.microsoft.com/office/powerpoint/2010/main" val="3576175225"/>
              </p:ext>
            </p:extLst>
          </p:nvPr>
        </p:nvGraphicFramePr>
        <p:xfrm>
          <a:off x="392205" y="3482353"/>
          <a:ext cx="4603380" cy="2494280"/>
        </p:xfrm>
        <a:graphic>
          <a:graphicData uri="http://schemas.openxmlformats.org/drawingml/2006/table">
            <a:tbl>
              <a:tblPr firstRow="1" bandRow="1">
                <a:tableStyleId>{5940675A-B579-460E-94D1-54222C63F5DA}</a:tableStyleId>
              </a:tblPr>
              <a:tblGrid>
                <a:gridCol w="3017371">
                  <a:extLst>
                    <a:ext uri="{9D8B030D-6E8A-4147-A177-3AD203B41FA5}">
                      <a16:colId xmlns:a16="http://schemas.microsoft.com/office/drawing/2014/main" val="2785441590"/>
                    </a:ext>
                  </a:extLst>
                </a:gridCol>
                <a:gridCol w="1586009">
                  <a:extLst>
                    <a:ext uri="{9D8B030D-6E8A-4147-A177-3AD203B41FA5}">
                      <a16:colId xmlns:a16="http://schemas.microsoft.com/office/drawing/2014/main" val="1579036630"/>
                    </a:ext>
                  </a:extLst>
                </a:gridCol>
              </a:tblGrid>
              <a:tr h="370840">
                <a:tc gridSpan="2">
                  <a:txBody>
                    <a:bodyPr/>
                    <a:lstStyle/>
                    <a:p>
                      <a:pPr algn="ctr"/>
                      <a:r>
                        <a:rPr lang="en-US" b="1"/>
                        <a:t>Employment Thresholds </a:t>
                      </a:r>
                      <a:endParaRPr lang="en-US"/>
                    </a:p>
                    <a:p>
                      <a:pPr lvl="0" algn="ctr">
                        <a:buNone/>
                      </a:pPr>
                      <a:r>
                        <a:rPr lang="en-US" b="1"/>
                        <a:t>(VMT per Employee)</a:t>
                      </a:r>
                    </a:p>
                  </a:txBody>
                  <a:tcPr>
                    <a:solidFill>
                      <a:schemeClr val="accent1">
                        <a:lumMod val="60000"/>
                        <a:lumOff val="40000"/>
                      </a:schemeClr>
                    </a:solidFill>
                  </a:tcPr>
                </a:tc>
                <a:tc hMerge="1">
                  <a:txBody>
                    <a:bodyPr/>
                    <a:lstStyle/>
                    <a:p>
                      <a:endParaRPr lang="en-US"/>
                    </a:p>
                  </a:txBody>
                  <a:tcPr marL="0" marR="0" marT="0" marB="0" horzOverflow="overflow"/>
                </a:tc>
                <a:extLst>
                  <a:ext uri="{0D108BD9-81ED-4DB2-BD59-A6C34878D82A}">
                    <a16:rowId xmlns:a16="http://schemas.microsoft.com/office/drawing/2014/main" val="4129742512"/>
                  </a:ext>
                </a:extLst>
              </a:tr>
              <a:tr h="370840">
                <a:tc>
                  <a:txBody>
                    <a:bodyPr/>
                    <a:lstStyle/>
                    <a:p>
                      <a:pPr lvl="0" algn="ctr">
                        <a:buNone/>
                      </a:pPr>
                      <a:r>
                        <a:rPr lang="en-US" sz="1500"/>
                        <a:t>Under 15% below average</a:t>
                      </a:r>
                    </a:p>
                  </a:txBody>
                  <a:tcPr>
                    <a:solidFill>
                      <a:schemeClr val="bg1">
                        <a:lumMod val="85000"/>
                      </a:schemeClr>
                    </a:solidFill>
                  </a:tcPr>
                </a:tc>
                <a:tc>
                  <a:txBody>
                    <a:bodyPr/>
                    <a:lstStyle/>
                    <a:p>
                      <a:pPr algn="ctr"/>
                      <a:r>
                        <a:rPr lang="en-US" sz="1500"/>
                        <a:t>&lt; 13.47</a:t>
                      </a:r>
                    </a:p>
                  </a:txBody>
                  <a:tcPr>
                    <a:solidFill>
                      <a:schemeClr val="bg1"/>
                    </a:solidFill>
                  </a:tcPr>
                </a:tc>
                <a:extLst>
                  <a:ext uri="{0D108BD9-81ED-4DB2-BD59-A6C34878D82A}">
                    <a16:rowId xmlns:a16="http://schemas.microsoft.com/office/drawing/2014/main" val="4263312047"/>
                  </a:ext>
                </a:extLst>
              </a:tr>
              <a:tr h="370840">
                <a:tc>
                  <a:txBody>
                    <a:bodyPr/>
                    <a:lstStyle/>
                    <a:p>
                      <a:pPr algn="ctr"/>
                      <a:r>
                        <a:rPr lang="en-US" sz="1500"/>
                        <a:t>Under average</a:t>
                      </a:r>
                    </a:p>
                  </a:txBody>
                  <a:tcPr>
                    <a:solidFill>
                      <a:schemeClr val="bg1">
                        <a:lumMod val="85000"/>
                      </a:schemeClr>
                    </a:solidFill>
                  </a:tcPr>
                </a:tc>
                <a:tc>
                  <a:txBody>
                    <a:bodyPr/>
                    <a:lstStyle/>
                    <a:p>
                      <a:pPr lvl="0" algn="ctr">
                        <a:buNone/>
                      </a:pPr>
                      <a:r>
                        <a:rPr lang="en-US" sz="1500"/>
                        <a:t>13.47 - 15.84</a:t>
                      </a:r>
                    </a:p>
                  </a:txBody>
                  <a:tcPr>
                    <a:solidFill>
                      <a:schemeClr val="bg1"/>
                    </a:solidFill>
                  </a:tcPr>
                </a:tc>
                <a:extLst>
                  <a:ext uri="{0D108BD9-81ED-4DB2-BD59-A6C34878D82A}">
                    <a16:rowId xmlns:a16="http://schemas.microsoft.com/office/drawing/2014/main" val="1894875458"/>
                  </a:ext>
                </a:extLst>
              </a:tr>
              <a:tr h="370840">
                <a:tc>
                  <a:txBody>
                    <a:bodyPr/>
                    <a:lstStyle/>
                    <a:p>
                      <a:pPr algn="ctr"/>
                      <a:r>
                        <a:rPr lang="en-US" sz="1500"/>
                        <a:t>Average</a:t>
                      </a:r>
                    </a:p>
                  </a:txBody>
                  <a:tcPr>
                    <a:solidFill>
                      <a:schemeClr val="bg1">
                        <a:lumMod val="85000"/>
                      </a:schemeClr>
                    </a:solidFill>
                  </a:tcPr>
                </a:tc>
                <a:tc>
                  <a:txBody>
                    <a:bodyPr/>
                    <a:lstStyle/>
                    <a:p>
                      <a:pPr algn="ctr"/>
                      <a:r>
                        <a:rPr lang="en-US" sz="1500"/>
                        <a:t>15.85</a:t>
                      </a:r>
                    </a:p>
                  </a:txBody>
                  <a:tcPr>
                    <a:solidFill>
                      <a:schemeClr val="bg1"/>
                    </a:solidFill>
                  </a:tcPr>
                </a:tc>
                <a:extLst>
                  <a:ext uri="{0D108BD9-81ED-4DB2-BD59-A6C34878D82A}">
                    <a16:rowId xmlns:a16="http://schemas.microsoft.com/office/drawing/2014/main" val="524770215"/>
                  </a:ext>
                </a:extLst>
              </a:tr>
              <a:tr h="370840">
                <a:tc>
                  <a:txBody>
                    <a:bodyPr/>
                    <a:lstStyle/>
                    <a:p>
                      <a:pPr algn="ctr"/>
                      <a:r>
                        <a:rPr lang="en-US" sz="1500"/>
                        <a:t>Over average</a:t>
                      </a:r>
                    </a:p>
                  </a:txBody>
                  <a:tcPr>
                    <a:solidFill>
                      <a:schemeClr val="bg1">
                        <a:lumMod val="85000"/>
                      </a:schemeClr>
                    </a:solidFill>
                  </a:tcPr>
                </a:tc>
                <a:tc>
                  <a:txBody>
                    <a:bodyPr/>
                    <a:lstStyle/>
                    <a:p>
                      <a:pPr lvl="0" algn="ctr">
                        <a:buNone/>
                      </a:pPr>
                      <a:r>
                        <a:rPr lang="en-US" sz="1500"/>
                        <a:t>15.86 - 18.23</a:t>
                      </a:r>
                    </a:p>
                  </a:txBody>
                  <a:tcPr>
                    <a:solidFill>
                      <a:schemeClr val="bg1"/>
                    </a:solidFill>
                  </a:tcPr>
                </a:tc>
                <a:extLst>
                  <a:ext uri="{0D108BD9-81ED-4DB2-BD59-A6C34878D82A}">
                    <a16:rowId xmlns:a16="http://schemas.microsoft.com/office/drawing/2014/main" val="1832917828"/>
                  </a:ext>
                </a:extLst>
              </a:tr>
              <a:tr h="370840">
                <a:tc>
                  <a:txBody>
                    <a:bodyPr/>
                    <a:lstStyle/>
                    <a:p>
                      <a:pPr lvl="0" algn="ctr">
                        <a:buNone/>
                      </a:pPr>
                      <a:r>
                        <a:rPr lang="en-US" sz="1500" u="none" strike="noStrike" noProof="0"/>
                        <a:t>Over 15% above average</a:t>
                      </a:r>
                      <a:endParaRPr lang="en-US" sz="1500"/>
                    </a:p>
                  </a:txBody>
                  <a:tcPr>
                    <a:solidFill>
                      <a:schemeClr val="bg1">
                        <a:lumMod val="85000"/>
                      </a:schemeClr>
                    </a:solidFill>
                  </a:tcPr>
                </a:tc>
                <a:tc>
                  <a:txBody>
                    <a:bodyPr/>
                    <a:lstStyle/>
                    <a:p>
                      <a:pPr algn="ctr"/>
                      <a:r>
                        <a:rPr lang="en-US" sz="1500"/>
                        <a:t>&gt; 18.23</a:t>
                      </a:r>
                    </a:p>
                  </a:txBody>
                  <a:tcPr>
                    <a:solidFill>
                      <a:schemeClr val="bg1"/>
                    </a:solidFill>
                  </a:tcPr>
                </a:tc>
                <a:extLst>
                  <a:ext uri="{0D108BD9-81ED-4DB2-BD59-A6C34878D82A}">
                    <a16:rowId xmlns:a16="http://schemas.microsoft.com/office/drawing/2014/main" val="2245709491"/>
                  </a:ext>
                </a:extLst>
              </a:tr>
            </a:tbl>
          </a:graphicData>
        </a:graphic>
      </p:graphicFrame>
      <p:sp>
        <p:nvSpPr>
          <p:cNvPr id="2" name="Title 4">
            <a:extLst>
              <a:ext uri="{FF2B5EF4-FFF2-40B4-BE49-F238E27FC236}">
                <a16:creationId xmlns:a16="http://schemas.microsoft.com/office/drawing/2014/main" id="{6CEC0663-924F-4EE6-B2E6-FCD4BFD3E008}"/>
              </a:ext>
            </a:extLst>
          </p:cNvPr>
          <p:cNvSpPr txBox="1">
            <a:spLocks/>
          </p:cNvSpPr>
          <p:nvPr/>
        </p:nvSpPr>
        <p:spPr>
          <a:xfrm>
            <a:off x="167" y="488061"/>
            <a:ext cx="5402238" cy="629251"/>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Location-based</a:t>
            </a:r>
          </a:p>
        </p:txBody>
      </p:sp>
      <p:sp>
        <p:nvSpPr>
          <p:cNvPr id="4" name="Footer Placeholder 3">
            <a:extLst>
              <a:ext uri="{FF2B5EF4-FFF2-40B4-BE49-F238E27FC236}">
                <a16:creationId xmlns:a16="http://schemas.microsoft.com/office/drawing/2014/main" id="{D9E062BE-1895-4EE1-9E86-86CFBA8171F1}"/>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41CB08A0-A5EC-440D-B717-CDE6C22F8357}"/>
              </a:ext>
            </a:extLst>
          </p:cNvPr>
          <p:cNvSpPr>
            <a:spLocks noGrp="1"/>
          </p:cNvSpPr>
          <p:nvPr>
            <p:ph type="sldNum" sz="quarter" idx="16"/>
          </p:nvPr>
        </p:nvSpPr>
        <p:spPr/>
        <p:txBody>
          <a:bodyPr/>
          <a:lstStyle/>
          <a:p>
            <a:fld id="{FF0F43C4-2C7A-45D0-8F05-A361FFED5078}" type="slidenum">
              <a:rPr lang="en-US" smtClean="0"/>
              <a:t>7</a:t>
            </a:fld>
            <a:endParaRPr lang="en-US"/>
          </a:p>
        </p:txBody>
      </p:sp>
    </p:spTree>
    <p:extLst>
      <p:ext uri="{BB962C8B-B14F-4D97-AF65-F5344CB8AC3E}">
        <p14:creationId xmlns:p14="http://schemas.microsoft.com/office/powerpoint/2010/main" val="564699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77147A-961B-4548-99A3-F8E6A5CD41BC}"/>
              </a:ext>
            </a:extLst>
          </p:cNvPr>
          <p:cNvSpPr/>
          <p:nvPr/>
        </p:nvSpPr>
        <p:spPr>
          <a:xfrm>
            <a:off x="4881183" y="2242"/>
            <a:ext cx="676534" cy="693643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A2098A-2959-407A-AB7C-9FA01FDF3368}"/>
              </a:ext>
            </a:extLst>
          </p:cNvPr>
          <p:cNvSpPr>
            <a:spLocks noGrp="1"/>
          </p:cNvSpPr>
          <p:nvPr>
            <p:ph type="ctrTitle"/>
          </p:nvPr>
        </p:nvSpPr>
        <p:spPr>
          <a:xfrm>
            <a:off x="435845" y="2231710"/>
            <a:ext cx="4446439" cy="1334525"/>
          </a:xfrm>
          <a:noFill/>
        </p:spPr>
        <p:txBody>
          <a:bodyPr vert="horz" lIns="91440" tIns="45720" rIns="91440" bIns="45720" rtlCol="0" anchor="b">
            <a:normAutofit/>
          </a:bodyPr>
          <a:lstStyle/>
          <a:p>
            <a:r>
              <a:rPr lang="en-US" sz="4400"/>
              <a:t>industrial screen map</a:t>
            </a:r>
            <a:endParaRPr lang="en-US"/>
          </a:p>
        </p:txBody>
      </p:sp>
      <p:pic>
        <p:nvPicPr>
          <p:cNvPr id="2" name="Picture 4">
            <a:extLst>
              <a:ext uri="{FF2B5EF4-FFF2-40B4-BE49-F238E27FC236}">
                <a16:creationId xmlns:a16="http://schemas.microsoft.com/office/drawing/2014/main" id="{FBFD57D8-4BDE-4380-9E3F-0006AF441BFB}"/>
              </a:ext>
            </a:extLst>
          </p:cNvPr>
          <p:cNvPicPr>
            <a:picLocks noChangeAspect="1"/>
          </p:cNvPicPr>
          <p:nvPr/>
        </p:nvPicPr>
        <p:blipFill>
          <a:blip r:embed="rId3"/>
          <a:stretch>
            <a:fillRect/>
          </a:stretch>
        </p:blipFill>
        <p:spPr>
          <a:xfrm>
            <a:off x="5327176" y="-1137"/>
            <a:ext cx="6860274" cy="6860274"/>
          </a:xfrm>
          <a:prstGeom prst="rect">
            <a:avLst/>
          </a:prstGeom>
        </p:spPr>
      </p:pic>
      <p:graphicFrame>
        <p:nvGraphicFramePr>
          <p:cNvPr id="6" name="Table 11">
            <a:extLst>
              <a:ext uri="{FF2B5EF4-FFF2-40B4-BE49-F238E27FC236}">
                <a16:creationId xmlns:a16="http://schemas.microsoft.com/office/drawing/2014/main" id="{7F91C3A0-235D-49E9-9AE0-410FA0FFE022}"/>
              </a:ext>
            </a:extLst>
          </p:cNvPr>
          <p:cNvGraphicFramePr>
            <a:graphicFrameLocks noGrp="1"/>
          </p:cNvGraphicFramePr>
          <p:nvPr>
            <p:extLst>
              <p:ext uri="{D42A27DB-BD31-4B8C-83A1-F6EECF244321}">
                <p14:modId xmlns:p14="http://schemas.microsoft.com/office/powerpoint/2010/main" val="1032793231"/>
              </p:ext>
            </p:extLst>
          </p:nvPr>
        </p:nvGraphicFramePr>
        <p:xfrm>
          <a:off x="380832" y="3664323"/>
          <a:ext cx="4603380" cy="1752600"/>
        </p:xfrm>
        <a:graphic>
          <a:graphicData uri="http://schemas.openxmlformats.org/drawingml/2006/table">
            <a:tbl>
              <a:tblPr firstRow="1" bandRow="1">
                <a:tableStyleId>{5940675A-B579-460E-94D1-54222C63F5DA}</a:tableStyleId>
              </a:tblPr>
              <a:tblGrid>
                <a:gridCol w="3017371">
                  <a:extLst>
                    <a:ext uri="{9D8B030D-6E8A-4147-A177-3AD203B41FA5}">
                      <a16:colId xmlns:a16="http://schemas.microsoft.com/office/drawing/2014/main" val="2785441590"/>
                    </a:ext>
                  </a:extLst>
                </a:gridCol>
                <a:gridCol w="1586009">
                  <a:extLst>
                    <a:ext uri="{9D8B030D-6E8A-4147-A177-3AD203B41FA5}">
                      <a16:colId xmlns:a16="http://schemas.microsoft.com/office/drawing/2014/main" val="1579036630"/>
                    </a:ext>
                  </a:extLst>
                </a:gridCol>
              </a:tblGrid>
              <a:tr h="370840">
                <a:tc gridSpan="2">
                  <a:txBody>
                    <a:bodyPr/>
                    <a:lstStyle/>
                    <a:p>
                      <a:pPr algn="ctr"/>
                      <a:r>
                        <a:rPr lang="en-US" b="1"/>
                        <a:t>Industrial Thresholds </a:t>
                      </a:r>
                      <a:endParaRPr lang="en-US"/>
                    </a:p>
                    <a:p>
                      <a:pPr lvl="0" algn="ctr">
                        <a:buNone/>
                      </a:pPr>
                      <a:r>
                        <a:rPr lang="en-US" b="1"/>
                        <a:t>(VMT per Employee)</a:t>
                      </a:r>
                    </a:p>
                  </a:txBody>
                  <a:tcPr>
                    <a:solidFill>
                      <a:schemeClr val="accent1">
                        <a:lumMod val="60000"/>
                        <a:lumOff val="40000"/>
                      </a:schemeClr>
                    </a:solidFill>
                  </a:tcPr>
                </a:tc>
                <a:tc hMerge="1">
                  <a:txBody>
                    <a:bodyPr/>
                    <a:lstStyle/>
                    <a:p>
                      <a:endParaRPr lang="en-US"/>
                    </a:p>
                  </a:txBody>
                  <a:tcPr marL="0" marR="0" marT="0" marB="0" horzOverflow="overflow"/>
                </a:tc>
                <a:extLst>
                  <a:ext uri="{0D108BD9-81ED-4DB2-BD59-A6C34878D82A}">
                    <a16:rowId xmlns:a16="http://schemas.microsoft.com/office/drawing/2014/main" val="4129742512"/>
                  </a:ext>
                </a:extLst>
              </a:tr>
              <a:tr h="370840">
                <a:tc>
                  <a:txBody>
                    <a:bodyPr/>
                    <a:lstStyle/>
                    <a:p>
                      <a:pPr algn="ctr"/>
                      <a:r>
                        <a:rPr lang="en-US" sz="1500"/>
                        <a:t>Average</a:t>
                      </a:r>
                    </a:p>
                  </a:txBody>
                  <a:tcPr>
                    <a:solidFill>
                      <a:schemeClr val="bg1">
                        <a:lumMod val="85000"/>
                      </a:schemeClr>
                    </a:solidFill>
                  </a:tcPr>
                </a:tc>
                <a:tc>
                  <a:txBody>
                    <a:bodyPr/>
                    <a:lstStyle/>
                    <a:p>
                      <a:pPr algn="ctr"/>
                      <a:r>
                        <a:rPr lang="en-US" sz="1500"/>
                        <a:t>15.85</a:t>
                      </a:r>
                    </a:p>
                  </a:txBody>
                  <a:tcPr>
                    <a:solidFill>
                      <a:schemeClr val="bg1"/>
                    </a:solidFill>
                  </a:tcPr>
                </a:tc>
                <a:extLst>
                  <a:ext uri="{0D108BD9-81ED-4DB2-BD59-A6C34878D82A}">
                    <a16:rowId xmlns:a16="http://schemas.microsoft.com/office/drawing/2014/main" val="524770215"/>
                  </a:ext>
                </a:extLst>
              </a:tr>
              <a:tr h="370840">
                <a:tc>
                  <a:txBody>
                    <a:bodyPr/>
                    <a:lstStyle/>
                    <a:p>
                      <a:pPr algn="ctr"/>
                      <a:r>
                        <a:rPr lang="en-US" sz="1500"/>
                        <a:t>Over average</a:t>
                      </a:r>
                    </a:p>
                  </a:txBody>
                  <a:tcPr>
                    <a:solidFill>
                      <a:schemeClr val="bg1">
                        <a:lumMod val="85000"/>
                      </a:schemeClr>
                    </a:solidFill>
                  </a:tcPr>
                </a:tc>
                <a:tc>
                  <a:txBody>
                    <a:bodyPr/>
                    <a:lstStyle/>
                    <a:p>
                      <a:pPr lvl="0" algn="ctr">
                        <a:buNone/>
                      </a:pPr>
                      <a:r>
                        <a:rPr lang="en-US" sz="1500"/>
                        <a:t>15.86 - 18.23</a:t>
                      </a:r>
                    </a:p>
                  </a:txBody>
                  <a:tcPr>
                    <a:solidFill>
                      <a:schemeClr val="bg1"/>
                    </a:solidFill>
                  </a:tcPr>
                </a:tc>
                <a:extLst>
                  <a:ext uri="{0D108BD9-81ED-4DB2-BD59-A6C34878D82A}">
                    <a16:rowId xmlns:a16="http://schemas.microsoft.com/office/drawing/2014/main" val="1832917828"/>
                  </a:ext>
                </a:extLst>
              </a:tr>
              <a:tr h="370840">
                <a:tc>
                  <a:txBody>
                    <a:bodyPr/>
                    <a:lstStyle/>
                    <a:p>
                      <a:pPr lvl="0" algn="ctr">
                        <a:buNone/>
                      </a:pPr>
                      <a:r>
                        <a:rPr lang="en-US" sz="1500" u="none" strike="noStrike" noProof="0"/>
                        <a:t>Over 15% above average</a:t>
                      </a:r>
                      <a:endParaRPr lang="en-US" sz="1500"/>
                    </a:p>
                  </a:txBody>
                  <a:tcPr>
                    <a:solidFill>
                      <a:schemeClr val="bg1">
                        <a:lumMod val="85000"/>
                      </a:schemeClr>
                    </a:solidFill>
                  </a:tcPr>
                </a:tc>
                <a:tc>
                  <a:txBody>
                    <a:bodyPr/>
                    <a:lstStyle/>
                    <a:p>
                      <a:pPr algn="ctr"/>
                      <a:r>
                        <a:rPr lang="en-US" sz="1500"/>
                        <a:t>&gt; 18.23</a:t>
                      </a:r>
                    </a:p>
                  </a:txBody>
                  <a:tcPr>
                    <a:solidFill>
                      <a:schemeClr val="bg1"/>
                    </a:solidFill>
                  </a:tcPr>
                </a:tc>
                <a:extLst>
                  <a:ext uri="{0D108BD9-81ED-4DB2-BD59-A6C34878D82A}">
                    <a16:rowId xmlns:a16="http://schemas.microsoft.com/office/drawing/2014/main" val="2245709491"/>
                  </a:ext>
                </a:extLst>
              </a:tr>
            </a:tbl>
          </a:graphicData>
        </a:graphic>
      </p:graphicFrame>
      <p:sp>
        <p:nvSpPr>
          <p:cNvPr id="4" name="Title 4">
            <a:extLst>
              <a:ext uri="{FF2B5EF4-FFF2-40B4-BE49-F238E27FC236}">
                <a16:creationId xmlns:a16="http://schemas.microsoft.com/office/drawing/2014/main" id="{39561801-F409-48EA-AD15-E6D3CA2C5A2E}"/>
              </a:ext>
            </a:extLst>
          </p:cNvPr>
          <p:cNvSpPr txBox="1">
            <a:spLocks/>
          </p:cNvSpPr>
          <p:nvPr/>
        </p:nvSpPr>
        <p:spPr>
          <a:xfrm>
            <a:off x="167" y="522180"/>
            <a:ext cx="5322626" cy="595132"/>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a:t>thresholds</a:t>
            </a:r>
          </a:p>
        </p:txBody>
      </p:sp>
      <p:sp>
        <p:nvSpPr>
          <p:cNvPr id="7" name="Footer Placeholder 6">
            <a:extLst>
              <a:ext uri="{FF2B5EF4-FFF2-40B4-BE49-F238E27FC236}">
                <a16:creationId xmlns:a16="http://schemas.microsoft.com/office/drawing/2014/main" id="{BE054F53-F07D-41A8-9579-643DECC834F0}"/>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442797BE-E993-4C5A-BEF6-FD8F6EEFAF44}"/>
              </a:ext>
            </a:extLst>
          </p:cNvPr>
          <p:cNvSpPr>
            <a:spLocks noGrp="1"/>
          </p:cNvSpPr>
          <p:nvPr>
            <p:ph type="sldNum" sz="quarter" idx="16"/>
          </p:nvPr>
        </p:nvSpPr>
        <p:spPr/>
        <p:txBody>
          <a:bodyPr/>
          <a:lstStyle/>
          <a:p>
            <a:fld id="{FF0F43C4-2C7A-45D0-8F05-A361FFED5078}" type="slidenum">
              <a:rPr lang="en-US" smtClean="0"/>
              <a:t>8</a:t>
            </a:fld>
            <a:endParaRPr lang="en-US"/>
          </a:p>
        </p:txBody>
      </p:sp>
    </p:spTree>
    <p:extLst>
      <p:ext uri="{BB962C8B-B14F-4D97-AF65-F5344CB8AC3E}">
        <p14:creationId xmlns:p14="http://schemas.microsoft.com/office/powerpoint/2010/main" val="3519667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F4D9A3-C03D-4C27-A4AE-B18115BA110A}"/>
              </a:ext>
            </a:extLst>
          </p:cNvPr>
          <p:cNvPicPr>
            <a:picLocks noChangeAspect="1"/>
          </p:cNvPicPr>
          <p:nvPr/>
        </p:nvPicPr>
        <p:blipFill>
          <a:blip r:embed="rId3"/>
          <a:stretch>
            <a:fillRect/>
          </a:stretch>
        </p:blipFill>
        <p:spPr>
          <a:xfrm>
            <a:off x="-5564" y="-1926628"/>
            <a:ext cx="12200962" cy="9148579"/>
          </a:xfrm>
          <a:prstGeom prst="rect">
            <a:avLst/>
          </a:prstGeom>
        </p:spPr>
      </p:pic>
      <p:sp>
        <p:nvSpPr>
          <p:cNvPr id="3" name="Title 4">
            <a:extLst>
              <a:ext uri="{FF2B5EF4-FFF2-40B4-BE49-F238E27FC236}">
                <a16:creationId xmlns:a16="http://schemas.microsoft.com/office/drawing/2014/main" id="{51A92D98-EE96-4A09-8F28-6116B66763DA}"/>
              </a:ext>
            </a:extLst>
          </p:cNvPr>
          <p:cNvSpPr txBox="1">
            <a:spLocks/>
          </p:cNvSpPr>
          <p:nvPr/>
        </p:nvSpPr>
        <p:spPr>
          <a:xfrm>
            <a:off x="167" y="419822"/>
            <a:ext cx="12192000" cy="697490"/>
          </a:xfrm>
          <a:prstGeom prst="rect">
            <a:avLst/>
          </a:prstGeom>
          <a:solidFill>
            <a:srgbClr val="92D050"/>
          </a:solidFill>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kern="1200" cap="all" baseline="0">
                <a:solidFill>
                  <a:schemeClr val="bg1"/>
                </a:solidFill>
                <a:latin typeface="+mj-lt"/>
                <a:ea typeface="+mj-ea"/>
                <a:cs typeface="+mj-cs"/>
              </a:defRPr>
            </a:lvl1pPr>
          </a:lstStyle>
          <a:p>
            <a:r>
              <a:rPr lang="en-US" dirty="0"/>
              <a:t>project-based exemptions</a:t>
            </a:r>
          </a:p>
        </p:txBody>
      </p:sp>
      <p:graphicFrame>
        <p:nvGraphicFramePr>
          <p:cNvPr id="7" name="Table 6">
            <a:extLst>
              <a:ext uri="{FF2B5EF4-FFF2-40B4-BE49-F238E27FC236}">
                <a16:creationId xmlns:a16="http://schemas.microsoft.com/office/drawing/2014/main" id="{42A08D3C-11E8-4616-828D-AC44040412CC}"/>
              </a:ext>
            </a:extLst>
          </p:cNvPr>
          <p:cNvGraphicFramePr>
            <a:graphicFrameLocks noGrp="1"/>
          </p:cNvGraphicFramePr>
          <p:nvPr>
            <p:extLst>
              <p:ext uri="{D42A27DB-BD31-4B8C-83A1-F6EECF244321}">
                <p14:modId xmlns:p14="http://schemas.microsoft.com/office/powerpoint/2010/main" val="2216910896"/>
              </p:ext>
            </p:extLst>
          </p:nvPr>
        </p:nvGraphicFramePr>
        <p:xfrm>
          <a:off x="1079472" y="1704671"/>
          <a:ext cx="9992809" cy="4366484"/>
        </p:xfrm>
        <a:graphic>
          <a:graphicData uri="http://schemas.openxmlformats.org/drawingml/2006/table">
            <a:tbl>
              <a:tblPr firstRow="1" firstCol="1" bandRow="1">
                <a:tableStyleId>{5940675A-B579-460E-94D1-54222C63F5DA}</a:tableStyleId>
              </a:tblPr>
              <a:tblGrid>
                <a:gridCol w="2473231">
                  <a:extLst>
                    <a:ext uri="{9D8B030D-6E8A-4147-A177-3AD203B41FA5}">
                      <a16:colId xmlns:a16="http://schemas.microsoft.com/office/drawing/2014/main" val="3953586043"/>
                    </a:ext>
                  </a:extLst>
                </a:gridCol>
                <a:gridCol w="2809164">
                  <a:extLst>
                    <a:ext uri="{9D8B030D-6E8A-4147-A177-3AD203B41FA5}">
                      <a16:colId xmlns:a16="http://schemas.microsoft.com/office/drawing/2014/main" val="2864124262"/>
                    </a:ext>
                  </a:extLst>
                </a:gridCol>
                <a:gridCol w="4710414">
                  <a:extLst>
                    <a:ext uri="{9D8B030D-6E8A-4147-A177-3AD203B41FA5}">
                      <a16:colId xmlns:a16="http://schemas.microsoft.com/office/drawing/2014/main" val="3477820736"/>
                    </a:ext>
                  </a:extLst>
                </a:gridCol>
              </a:tblGrid>
              <a:tr h="433200">
                <a:tc gridSpan="2">
                  <a:txBody>
                    <a:bodyPr/>
                    <a:lstStyle/>
                    <a:p>
                      <a:pPr lvl="0" algn="ctr">
                        <a:buNone/>
                      </a:pPr>
                      <a:r>
                        <a:rPr lang="en-US" sz="2200" dirty="0">
                          <a:solidFill>
                            <a:schemeClr val="bg1"/>
                          </a:solidFill>
                          <a:effectLst/>
                        </a:rPr>
                        <a:t>LAND USE</a:t>
                      </a:r>
                    </a:p>
                  </a:txBody>
                  <a:tcPr marL="68580" marR="68580" marT="0" marB="0" anchor="b">
                    <a:solidFill>
                      <a:schemeClr val="accent1">
                        <a:lumMod val="75000"/>
                      </a:schemeClr>
                    </a:solidFill>
                  </a:tcPr>
                </a:tc>
                <a:tc hMerge="1">
                  <a:txBody>
                    <a:bodyPr/>
                    <a:lstStyle/>
                    <a:p>
                      <a:endParaRPr lang="en-US" sz="2200">
                        <a:solidFill>
                          <a:schemeClr val="bg1"/>
                        </a:solidFill>
                        <a:effectLst/>
                      </a:endParaRPr>
                    </a:p>
                  </a:txBody>
                  <a:tcPr marL="68580" marR="68580" marT="0" marB="0" anchor="b">
                    <a:solidFill>
                      <a:schemeClr val="accent1">
                        <a:lumMod val="75000"/>
                      </a:schemeClr>
                    </a:solidFill>
                  </a:tcPr>
                </a:tc>
                <a:tc>
                  <a:txBody>
                    <a:bodyPr/>
                    <a:lstStyle/>
                    <a:p>
                      <a:pPr algn="ctr"/>
                      <a:r>
                        <a:rPr lang="en-US" sz="2200" dirty="0">
                          <a:solidFill>
                            <a:schemeClr val="bg1"/>
                          </a:solidFill>
                          <a:effectLst/>
                        </a:rPr>
                        <a:t>CRITERIA</a:t>
                      </a:r>
                    </a:p>
                  </a:txBody>
                  <a:tcPr marL="68580" marR="68580" marT="0" marB="0" anchor="b">
                    <a:solidFill>
                      <a:schemeClr val="accent1">
                        <a:lumMod val="75000"/>
                      </a:schemeClr>
                    </a:solidFill>
                  </a:tcPr>
                </a:tc>
                <a:extLst>
                  <a:ext uri="{0D108BD9-81ED-4DB2-BD59-A6C34878D82A}">
                    <a16:rowId xmlns:a16="http://schemas.microsoft.com/office/drawing/2014/main" val="1535431539"/>
                  </a:ext>
                </a:extLst>
              </a:tr>
              <a:tr h="855834">
                <a:tc rowSpan="2">
                  <a:txBody>
                    <a:bodyPr/>
                    <a:lstStyle/>
                    <a:p>
                      <a:pPr lvl="0" algn="ctr">
                        <a:buNone/>
                      </a:pPr>
                      <a:endParaRPr lang="en-US" sz="2100">
                        <a:solidFill>
                          <a:schemeClr val="bg1"/>
                        </a:solidFill>
                        <a:effectLst/>
                      </a:endParaRPr>
                    </a:p>
                    <a:p>
                      <a:pPr lvl="0" algn="ctr">
                        <a:buNone/>
                      </a:pPr>
                      <a:endParaRPr lang="en-US" sz="2100">
                        <a:solidFill>
                          <a:schemeClr val="bg1"/>
                        </a:solidFill>
                        <a:effectLst/>
                      </a:endParaRPr>
                    </a:p>
                    <a:p>
                      <a:pPr lvl="0" algn="ctr">
                        <a:buNone/>
                      </a:pPr>
                      <a:r>
                        <a:rPr lang="en-US" sz="2100" dirty="0">
                          <a:solidFill>
                            <a:schemeClr val="bg1"/>
                          </a:solidFill>
                          <a:effectLst/>
                        </a:rPr>
                        <a:t>Residential</a:t>
                      </a:r>
                    </a:p>
                    <a:p>
                      <a:pPr lvl="0" algn="ctr">
                        <a:spcBef>
                          <a:spcPts val="50"/>
                        </a:spcBef>
                        <a:buNone/>
                      </a:pPr>
                      <a:endParaRPr lang="en-US" sz="2100">
                        <a:solidFill>
                          <a:schemeClr val="bg1"/>
                        </a:solidFill>
                        <a:effectLst/>
                      </a:endParaRPr>
                    </a:p>
                  </a:txBody>
                  <a:tcPr marL="68580" marR="68580" marT="0" marB="0">
                    <a:solidFill>
                      <a:schemeClr val="accent1">
                        <a:lumMod val="75000"/>
                      </a:schemeClr>
                    </a:solidFill>
                  </a:tcPr>
                </a:tc>
                <a:tc>
                  <a:txBody>
                    <a:bodyPr/>
                    <a:lstStyle/>
                    <a:p>
                      <a:pPr algn="ctr"/>
                      <a:endParaRPr lang="en-US" sz="2100">
                        <a:effectLst/>
                      </a:endParaRPr>
                    </a:p>
                    <a:p>
                      <a:pPr lvl="0" algn="ctr">
                        <a:buNone/>
                      </a:pPr>
                      <a:r>
                        <a:rPr lang="en-US" sz="2100" b="0" i="0" u="none" strike="noStrike" noProof="0" dirty="0">
                          <a:effectLst/>
                          <a:latin typeface="Arial"/>
                        </a:rPr>
                        <a:t>Detached Units</a:t>
                      </a:r>
                    </a:p>
                    <a:p>
                      <a:pPr lvl="0" algn="ctr">
                        <a:buNone/>
                      </a:pPr>
                      <a:endParaRPr lang="en-US" sz="2100" b="0" i="0" u="none" strike="noStrike" noProof="0">
                        <a:effectLst/>
                        <a:latin typeface="Arial"/>
                      </a:endParaRPr>
                    </a:p>
                  </a:txBody>
                  <a:tcPr marL="68580" marR="68580" marT="0" marB="0">
                    <a:solidFill>
                      <a:schemeClr val="bg2">
                        <a:lumMod val="20000"/>
                        <a:lumOff val="80000"/>
                      </a:schemeClr>
                    </a:solidFill>
                  </a:tcPr>
                </a:tc>
                <a:tc>
                  <a:txBody>
                    <a:bodyPr/>
                    <a:lstStyle/>
                    <a:p>
                      <a:pPr algn="ctr"/>
                      <a:endParaRPr lang="en-US" sz="2100" u="sng">
                        <a:effectLst/>
                      </a:endParaRPr>
                    </a:p>
                    <a:p>
                      <a:pPr lvl="0" algn="ctr">
                        <a:buNone/>
                      </a:pPr>
                      <a:r>
                        <a:rPr lang="en-US" sz="2100" u="sng" dirty="0">
                          <a:effectLst/>
                        </a:rPr>
                        <a:t>&lt;</a:t>
                      </a:r>
                      <a:r>
                        <a:rPr lang="en-US" sz="2100" u="none" dirty="0">
                          <a:effectLst/>
                        </a:rPr>
                        <a:t> 15 units</a:t>
                      </a:r>
                      <a:endParaRPr lang="en-US" sz="2100" u="sng" dirty="0">
                        <a:effectLst/>
                      </a:endParaRPr>
                    </a:p>
                  </a:txBody>
                  <a:tcPr marL="68580" marR="68580" marT="0" marB="0">
                    <a:solidFill>
                      <a:schemeClr val="bg2">
                        <a:lumMod val="20000"/>
                        <a:lumOff val="80000"/>
                      </a:schemeClr>
                    </a:solidFill>
                  </a:tcPr>
                </a:tc>
                <a:extLst>
                  <a:ext uri="{0D108BD9-81ED-4DB2-BD59-A6C34878D82A}">
                    <a16:rowId xmlns:a16="http://schemas.microsoft.com/office/drawing/2014/main" val="2171785264"/>
                  </a:ext>
                </a:extLst>
              </a:tr>
              <a:tr h="852985">
                <a:tc vMerge="1">
                  <a:txBody>
                    <a:bodyPr/>
                    <a:lstStyle/>
                    <a:p>
                      <a:endParaRPr lang="en-US"/>
                    </a:p>
                  </a:txBody>
                  <a:tcPr marL="68580" marR="68580" marT="0" marB="0">
                    <a:solidFill>
                      <a:schemeClr val="accent1">
                        <a:lumMod val="75000"/>
                      </a:schemeClr>
                    </a:solidFill>
                  </a:tcPr>
                </a:tc>
                <a:tc>
                  <a:txBody>
                    <a:bodyPr/>
                    <a:lstStyle/>
                    <a:p>
                      <a:pPr algn="ctr"/>
                      <a:endParaRPr lang="en-US" sz="2100">
                        <a:effectLst/>
                      </a:endParaRPr>
                    </a:p>
                    <a:p>
                      <a:pPr lvl="0" algn="ctr">
                        <a:buNone/>
                      </a:pPr>
                      <a:r>
                        <a:rPr lang="en-US" sz="2100" b="0" i="0" u="none" strike="noStrike" noProof="0" dirty="0">
                          <a:effectLst/>
                          <a:latin typeface="Arial"/>
                        </a:rPr>
                        <a:t>Attached Units</a:t>
                      </a:r>
                    </a:p>
                    <a:p>
                      <a:pPr lvl="0" algn="ctr">
                        <a:buNone/>
                      </a:pPr>
                      <a:endParaRPr lang="en-US" sz="2100" b="0" i="0" u="none" strike="noStrike" noProof="0">
                        <a:effectLst/>
                        <a:latin typeface="Arial"/>
                      </a:endParaRPr>
                    </a:p>
                  </a:txBody>
                  <a:tcPr marL="68580" marR="68580" marT="0" marB="0">
                    <a:solidFill>
                      <a:schemeClr val="tx2">
                        <a:lumMod val="20000"/>
                        <a:lumOff val="80000"/>
                      </a:schemeClr>
                    </a:solidFill>
                  </a:tcPr>
                </a:tc>
                <a:tc>
                  <a:txBody>
                    <a:bodyPr/>
                    <a:lstStyle/>
                    <a:p>
                      <a:pPr lvl="0" algn="ctr">
                        <a:buNone/>
                      </a:pPr>
                      <a:endParaRPr lang="en-US" sz="2100" b="0" i="0" u="sng" strike="noStrike" noProof="0">
                        <a:effectLst/>
                        <a:latin typeface="Arial"/>
                      </a:endParaRPr>
                    </a:p>
                    <a:p>
                      <a:pPr lvl="0" algn="ctr">
                        <a:buNone/>
                      </a:pPr>
                      <a:r>
                        <a:rPr lang="en-US" sz="2100" b="0" i="0" u="sng" strike="noStrike" noProof="0" dirty="0">
                          <a:effectLst/>
                          <a:latin typeface="Arial"/>
                        </a:rPr>
                        <a:t>&lt;</a:t>
                      </a:r>
                      <a:r>
                        <a:rPr lang="en-US" sz="2100" b="0" i="0" u="none" strike="noStrike" noProof="0" dirty="0">
                          <a:effectLst/>
                          <a:latin typeface="Arial"/>
                        </a:rPr>
                        <a:t> 25 units</a:t>
                      </a:r>
                      <a:endParaRPr lang="en-US" dirty="0"/>
                    </a:p>
                  </a:txBody>
                  <a:tcPr marL="68580" marR="68580" marT="0" marB="0">
                    <a:solidFill>
                      <a:schemeClr val="tx2">
                        <a:lumMod val="20000"/>
                        <a:lumOff val="80000"/>
                      </a:schemeClr>
                    </a:solidFill>
                  </a:tcPr>
                </a:tc>
                <a:extLst>
                  <a:ext uri="{0D108BD9-81ED-4DB2-BD59-A6C34878D82A}">
                    <a16:rowId xmlns:a16="http://schemas.microsoft.com/office/drawing/2014/main" val="563275772"/>
                  </a:ext>
                </a:extLst>
              </a:tr>
              <a:tr h="989462">
                <a:tc rowSpan="2">
                  <a:txBody>
                    <a:bodyPr/>
                    <a:lstStyle/>
                    <a:p>
                      <a:pPr algn="ctr"/>
                      <a:endParaRPr lang="en-US" sz="2100">
                        <a:solidFill>
                          <a:schemeClr val="bg1"/>
                        </a:solidFill>
                        <a:effectLst/>
                      </a:endParaRPr>
                    </a:p>
                    <a:p>
                      <a:pPr lvl="0" algn="ctr">
                        <a:buNone/>
                      </a:pPr>
                      <a:endParaRPr lang="en-US" sz="2100">
                        <a:solidFill>
                          <a:schemeClr val="bg1"/>
                        </a:solidFill>
                        <a:effectLst/>
                      </a:endParaRPr>
                    </a:p>
                    <a:p>
                      <a:pPr lvl="0" algn="ctr">
                        <a:buNone/>
                      </a:pPr>
                      <a:r>
                        <a:rPr lang="en-US" sz="2100" dirty="0">
                          <a:solidFill>
                            <a:schemeClr val="bg1"/>
                          </a:solidFill>
                          <a:effectLst/>
                        </a:rPr>
                        <a:t>Employment  </a:t>
                      </a:r>
                    </a:p>
                    <a:p>
                      <a:pPr lvl="0" algn="ctr">
                        <a:buNone/>
                      </a:pPr>
                      <a:endParaRPr lang="en-US" sz="2100">
                        <a:solidFill>
                          <a:schemeClr val="bg1"/>
                        </a:solidFill>
                        <a:effectLst/>
                      </a:endParaRPr>
                    </a:p>
                  </a:txBody>
                  <a:tcPr marL="68580" marR="68580" marT="0" marB="0">
                    <a:solidFill>
                      <a:schemeClr val="accent1">
                        <a:lumMod val="75000"/>
                      </a:schemeClr>
                    </a:solidFill>
                  </a:tcPr>
                </a:tc>
                <a:tc>
                  <a:txBody>
                    <a:bodyPr/>
                    <a:lstStyle/>
                    <a:p>
                      <a:pPr algn="ctr"/>
                      <a:endParaRPr lang="en-US" sz="2100">
                        <a:effectLst/>
                      </a:endParaRPr>
                    </a:p>
                    <a:p>
                      <a:pPr lvl="0" algn="ctr">
                        <a:buNone/>
                      </a:pPr>
                      <a:r>
                        <a:rPr lang="en-US" sz="2100" dirty="0">
                          <a:effectLst/>
                        </a:rPr>
                        <a:t>Office</a:t>
                      </a:r>
                    </a:p>
                  </a:txBody>
                  <a:tcPr marL="68580" marR="68580" marT="0" marB="0">
                    <a:solidFill>
                      <a:schemeClr val="bg2">
                        <a:lumMod val="20000"/>
                        <a:lumOff val="80000"/>
                      </a:schemeClr>
                    </a:solidFill>
                  </a:tcPr>
                </a:tc>
                <a:tc>
                  <a:txBody>
                    <a:bodyPr/>
                    <a:lstStyle/>
                    <a:p>
                      <a:pPr algn="ctr"/>
                      <a:endParaRPr lang="en-US" sz="2100">
                        <a:effectLst/>
                      </a:endParaRPr>
                    </a:p>
                    <a:p>
                      <a:pPr lvl="0" algn="ctr">
                        <a:buNone/>
                      </a:pPr>
                      <a:r>
                        <a:rPr lang="en-US" sz="2100" b="0" i="0" u="sng" strike="noStrike" noProof="0" dirty="0">
                          <a:effectLst/>
                          <a:latin typeface="Arial"/>
                        </a:rPr>
                        <a:t>&lt;</a:t>
                      </a:r>
                      <a:r>
                        <a:rPr lang="en-US" sz="2100" b="0" i="0" u="none" strike="noStrike" noProof="0" dirty="0">
                          <a:effectLst/>
                          <a:latin typeface="Arial"/>
                        </a:rPr>
                        <a:t> 10,000 gross square feet</a:t>
                      </a:r>
                      <a:endParaRPr lang="en-US" dirty="0"/>
                    </a:p>
                  </a:txBody>
                  <a:tcPr marL="68580" marR="68580" marT="0" marB="0">
                    <a:solidFill>
                      <a:schemeClr val="bg2">
                        <a:lumMod val="20000"/>
                        <a:lumOff val="80000"/>
                      </a:schemeClr>
                    </a:solidFill>
                  </a:tcPr>
                </a:tc>
                <a:extLst>
                  <a:ext uri="{0D108BD9-81ED-4DB2-BD59-A6C34878D82A}">
                    <a16:rowId xmlns:a16="http://schemas.microsoft.com/office/drawing/2014/main" val="3469951327"/>
                  </a:ext>
                </a:extLst>
              </a:tr>
              <a:tr h="1023582">
                <a:tc vMerge="1">
                  <a:txBody>
                    <a:bodyPr/>
                    <a:lstStyle/>
                    <a:p>
                      <a:endParaRPr lang="en-US" sz="2100">
                        <a:solidFill>
                          <a:schemeClr val="bg1"/>
                        </a:solidFill>
                        <a:effectLst/>
                      </a:endParaRPr>
                    </a:p>
                  </a:txBody>
                  <a:tcPr marL="68580" marR="68580" marT="0" marB="0">
                    <a:solidFill>
                      <a:schemeClr val="accent1">
                        <a:lumMod val="75000"/>
                      </a:schemeClr>
                    </a:solidFill>
                  </a:tcPr>
                </a:tc>
                <a:tc>
                  <a:txBody>
                    <a:bodyPr/>
                    <a:lstStyle/>
                    <a:p>
                      <a:pPr algn="ctr"/>
                      <a:endParaRPr lang="en-US" sz="2100">
                        <a:effectLst/>
                      </a:endParaRPr>
                    </a:p>
                    <a:p>
                      <a:pPr lvl="0" algn="ctr">
                        <a:buNone/>
                      </a:pPr>
                      <a:r>
                        <a:rPr lang="en-US" sz="2100" dirty="0">
                          <a:effectLst/>
                        </a:rPr>
                        <a:t>Local-Serving Retail</a:t>
                      </a:r>
                    </a:p>
                  </a:txBody>
                  <a:tcPr marL="68580" marR="68580" marT="0" marB="0">
                    <a:solidFill>
                      <a:schemeClr val="tx2">
                        <a:lumMod val="20000"/>
                        <a:lumOff val="80000"/>
                      </a:schemeClr>
                    </a:solidFill>
                  </a:tcPr>
                </a:tc>
                <a:tc>
                  <a:txBody>
                    <a:bodyPr/>
                    <a:lstStyle/>
                    <a:p>
                      <a:pPr algn="ctr"/>
                      <a:endParaRPr lang="en-US" sz="2100">
                        <a:effectLst/>
                      </a:endParaRPr>
                    </a:p>
                    <a:p>
                      <a:pPr lvl="0" algn="ctr">
                        <a:buNone/>
                      </a:pPr>
                      <a:r>
                        <a:rPr lang="en-US" sz="2100" b="0" i="0" u="sng" strike="noStrike" noProof="0" dirty="0">
                          <a:effectLst/>
                          <a:latin typeface="Arial"/>
                        </a:rPr>
                        <a:t>&lt;</a:t>
                      </a:r>
                      <a:r>
                        <a:rPr lang="en-US" sz="2100" b="0" i="0" u="none" strike="noStrike" noProof="0" dirty="0">
                          <a:effectLst/>
                          <a:latin typeface="Arial"/>
                        </a:rPr>
                        <a:t> 50,000 gross square feet</a:t>
                      </a:r>
                      <a:endParaRPr lang="en-US" dirty="0"/>
                    </a:p>
                  </a:txBody>
                  <a:tcPr marL="68580" marR="68580" marT="0" marB="0">
                    <a:solidFill>
                      <a:schemeClr val="tx2">
                        <a:lumMod val="20000"/>
                        <a:lumOff val="80000"/>
                      </a:schemeClr>
                    </a:solidFill>
                  </a:tcPr>
                </a:tc>
                <a:extLst>
                  <a:ext uri="{0D108BD9-81ED-4DB2-BD59-A6C34878D82A}">
                    <a16:rowId xmlns:a16="http://schemas.microsoft.com/office/drawing/2014/main" val="537768506"/>
                  </a:ext>
                </a:extLst>
              </a:tr>
            </a:tbl>
          </a:graphicData>
        </a:graphic>
      </p:graphicFrame>
      <p:sp>
        <p:nvSpPr>
          <p:cNvPr id="2" name="Footer Placeholder 1">
            <a:extLst>
              <a:ext uri="{FF2B5EF4-FFF2-40B4-BE49-F238E27FC236}">
                <a16:creationId xmlns:a16="http://schemas.microsoft.com/office/drawing/2014/main" id="{C6861E1A-C1F5-4D85-9017-C97BBDCCAB10}"/>
              </a:ext>
            </a:extLst>
          </p:cNvPr>
          <p:cNvSpPr>
            <a:spLocks noGrp="1"/>
          </p:cNvSpPr>
          <p:nvPr>
            <p:ph type="ftr" sz="quarter" idx="15"/>
          </p:nvPr>
        </p:nvSpPr>
        <p:spPr/>
        <p:txBody>
          <a:bodyPr/>
          <a:lstStyle/>
          <a:p>
            <a:endParaRPr lang="en-US"/>
          </a:p>
        </p:txBody>
      </p:sp>
      <p:sp>
        <p:nvSpPr>
          <p:cNvPr id="4" name="Slide Number Placeholder 3">
            <a:extLst>
              <a:ext uri="{FF2B5EF4-FFF2-40B4-BE49-F238E27FC236}">
                <a16:creationId xmlns:a16="http://schemas.microsoft.com/office/drawing/2014/main" id="{9BD06E92-BE5D-4015-9E5F-898957D8FBDD}"/>
              </a:ext>
            </a:extLst>
          </p:cNvPr>
          <p:cNvSpPr>
            <a:spLocks noGrp="1"/>
          </p:cNvSpPr>
          <p:nvPr>
            <p:ph type="sldNum" sz="quarter" idx="16"/>
          </p:nvPr>
        </p:nvSpPr>
        <p:spPr/>
        <p:txBody>
          <a:bodyPr/>
          <a:lstStyle/>
          <a:p>
            <a:fld id="{FF0F43C4-2C7A-45D0-8F05-A361FFED5078}" type="slidenum">
              <a:rPr lang="en-US" smtClean="0"/>
              <a:t>9</a:t>
            </a:fld>
            <a:endParaRPr lang="en-US"/>
          </a:p>
        </p:txBody>
      </p:sp>
    </p:spTree>
    <p:extLst>
      <p:ext uri="{BB962C8B-B14F-4D97-AF65-F5344CB8AC3E}">
        <p14:creationId xmlns:p14="http://schemas.microsoft.com/office/powerpoint/2010/main" val="2477332355"/>
      </p:ext>
    </p:extLst>
  </p:cSld>
  <p:clrMapOvr>
    <a:masterClrMapping/>
  </p:clrMapOvr>
</p:sld>
</file>

<file path=ppt/theme/theme1.xml><?xml version="1.0" encoding="utf-8"?>
<a:theme xmlns:a="http://schemas.openxmlformats.org/drawingml/2006/main" name="Master Slide">
  <a:themeElements>
    <a:clrScheme name="NN Colors 2018">
      <a:dk1>
        <a:sysClr val="windowText" lastClr="000000"/>
      </a:dk1>
      <a:lt1>
        <a:sysClr val="window" lastClr="FFFFFF"/>
      </a:lt1>
      <a:dk2>
        <a:srgbClr val="555555"/>
      </a:dk2>
      <a:lt2>
        <a:srgbClr val="CEC8A8"/>
      </a:lt2>
      <a:accent1>
        <a:srgbClr val="00659A"/>
      </a:accent1>
      <a:accent2>
        <a:srgbClr val="00ADBB"/>
      </a:accent2>
      <a:accent3>
        <a:srgbClr val="E86228"/>
      </a:accent3>
      <a:accent4>
        <a:srgbClr val="595DA9"/>
      </a:accent4>
      <a:accent5>
        <a:srgbClr val="D3A809"/>
      </a:accent5>
      <a:accent6>
        <a:srgbClr val="987366"/>
      </a:accent6>
      <a:hlink>
        <a:srgbClr val="00659A"/>
      </a:hlink>
      <a:folHlink>
        <a:srgbClr val="555555"/>
      </a:folHlink>
    </a:clrScheme>
    <a:fontScheme name="NN PPT 2018">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 Basic PPT 2018 .potx" id="{6B8203E0-9455-4561-8545-8A45A14B949E}" vid="{10EE2602-3FC5-483D-BD94-85781E14C4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73030B4E5AC84C85D705259FE47AB1" ma:contentTypeVersion="14" ma:contentTypeDescription="Create a new document." ma:contentTypeScope="" ma:versionID="fe1b5b84abff2bd726645bd81a23fe0d">
  <xsd:schema xmlns:xsd="http://www.w3.org/2001/XMLSchema" xmlns:xs="http://www.w3.org/2001/XMLSchema" xmlns:p="http://schemas.microsoft.com/office/2006/metadata/properties" xmlns:ns2="a3010fc0-516d-4532-b844-d21676b27a41" xmlns:ns3="72ed109c-6142-4ecc-a4d5-0c395b92fa12" targetNamespace="http://schemas.microsoft.com/office/2006/metadata/properties" ma:root="true" ma:fieldsID="613b3d26ceb528884977c82cb2512506" ns2:_="" ns3:_="">
    <xsd:import namespace="a3010fc0-516d-4532-b844-d21676b27a41"/>
    <xsd:import namespace="72ed109c-6142-4ecc-a4d5-0c395b92f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Picture" minOccurs="0"/>
                <xsd:element ref="ns2:MediaServiceAutoKeyPoints" minOccurs="0"/>
                <xsd:element ref="ns2:MediaServiceKeyPoint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10fc0-516d-4532-b844-d21676b27a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Picture" ma:index="18"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Date" ma:index="21" nillable="true" ma:displayName="Date" ma:format="DateTime"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ed109c-6142-4ecc-a4d5-0c395b92fa1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a3010fc0-516d-4532-b844-d21676b27a41" xsi:nil="true"/>
    <Picture xmlns="a3010fc0-516d-4532-b844-d21676b27a41">
      <Url xsi:nil="true"/>
      <Description xsi:nil="true"/>
    </Picture>
  </documentManagement>
</p:properties>
</file>

<file path=customXml/itemProps1.xml><?xml version="1.0" encoding="utf-8"?>
<ds:datastoreItem xmlns:ds="http://schemas.openxmlformats.org/officeDocument/2006/customXml" ds:itemID="{0E5E6154-4A13-4019-A24E-03E0B471E7A9}">
  <ds:schemaRefs>
    <ds:schemaRef ds:uri="http://schemas.microsoft.com/sharepoint/v3/contenttype/forms"/>
  </ds:schemaRefs>
</ds:datastoreItem>
</file>

<file path=customXml/itemProps2.xml><?xml version="1.0" encoding="utf-8"?>
<ds:datastoreItem xmlns:ds="http://schemas.openxmlformats.org/officeDocument/2006/customXml" ds:itemID="{C9AE3C53-38ED-401A-B5DB-9BB94326DC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010fc0-516d-4532-b844-d21676b27a41"/>
    <ds:schemaRef ds:uri="72ed109c-6142-4ecc-a4d5-0c395b92fa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B0C15B-E865-4B2D-B181-867E8A972923}">
  <ds:schemaRefs>
    <ds:schemaRef ds:uri="http://schemas.microsoft.com/office/2006/metadata/properties"/>
    <ds:schemaRef ds:uri="http://schemas.microsoft.com/office/infopath/2007/PartnerControls"/>
    <ds:schemaRef ds:uri="a3010fc0-516d-4532-b844-d21676b27a41"/>
  </ds:schemaRefs>
</ds:datastoreItem>
</file>

<file path=docProps/app.xml><?xml version="1.0" encoding="utf-8"?>
<Properties xmlns="http://schemas.openxmlformats.org/officeDocument/2006/extended-properties" xmlns:vt="http://schemas.openxmlformats.org/officeDocument/2006/docPropsVTypes">
  <TotalTime>14</TotalTime>
  <Words>3238</Words>
  <Application>Microsoft Office PowerPoint</Application>
  <PresentationFormat>Widescreen</PresentationFormat>
  <Paragraphs>526</Paragraphs>
  <Slides>27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Calibri</vt:lpstr>
      <vt:lpstr>Courier New</vt:lpstr>
      <vt:lpstr>Gotham Book</vt:lpstr>
      <vt:lpstr>Symbol</vt:lpstr>
      <vt:lpstr>Times New Roman</vt:lpstr>
      <vt:lpstr>Wingdings</vt:lpstr>
      <vt:lpstr>Master Slide</vt:lpstr>
      <vt:lpstr>PowerPoint Presentation</vt:lpstr>
      <vt:lpstr>Greenhouse gas emission reduction goals</vt:lpstr>
      <vt:lpstr>PowerPoint Presentation</vt:lpstr>
      <vt:lpstr>PowerPoint Presentation</vt:lpstr>
      <vt:lpstr>Residential screen map</vt:lpstr>
      <vt:lpstr>Affordable housing  screen map</vt:lpstr>
      <vt:lpstr>office  screen map</vt:lpstr>
      <vt:lpstr>industrial screen map</vt:lpstr>
      <vt:lpstr>PowerPoint Presentation</vt:lpstr>
      <vt:lpstr>PowerPoint Presentation</vt:lpstr>
      <vt:lpstr>Greenhouse gas emission reduction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REVIEW</vt:lpstr>
      <vt:lpstr>recommendation</vt:lpstr>
      <vt:lpstr>Questions?</vt:lpstr>
      <vt:lpstr>PowerPoint Presentation</vt:lpstr>
      <vt:lpstr>PROPOSED FINDINGS</vt:lpstr>
      <vt:lpstr>PowerPoint Presentation</vt:lpstr>
      <vt:lpstr>PowerPoint Presentation</vt:lpstr>
      <vt:lpstr>Measuring Transportation:  Vehicle Miles Traveled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Lochirco</dc:creator>
  <cp:lastModifiedBy>Charmine Solla</cp:lastModifiedBy>
  <cp:revision>203</cp:revision>
  <cp:lastPrinted>2020-05-26T19:46:58Z</cp:lastPrinted>
  <dcterms:created xsi:type="dcterms:W3CDTF">2020-05-26T17:55:09Z</dcterms:created>
  <dcterms:modified xsi:type="dcterms:W3CDTF">2020-06-16T03:50:29Z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0x0101000B73030B4E5AC84C85D705259FE47AB1</vt:lpwstr>
  </property>
</Properties>
</file>