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303" r:id="rId3"/>
    <p:sldId id="372" r:id="rId4"/>
    <p:sldId id="373" r:id="rId5"/>
    <p:sldId id="369" r:id="rId6"/>
    <p:sldId id="370" r:id="rId7"/>
    <p:sldId id="3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FB9C22-28F9-C109-BCB4-2DE27AE7E0F1}" name="Ada Chan" initials="AC" userId="S::achan@bayareametro.gov::36dda98b-1ded-4629-8cf2-213f2c7164cb" providerId="AD"/>
  <p188:author id="{48245F92-5200-2A66-85A9-95539F6103DF}" name="Daniel Saver" initials="DS" userId="S::dsaver@bayareametro.gov::f10a3156-3e0c-4910-935a-fbed9734fd61" providerId="AD"/>
  <p188:author id="{6C47249E-CB6D-B2B4-B26C-81716652CACF}" name="Mark Shorett" initials="MS" userId="Mark Shorett" providerId="None"/>
  <p188:author id="{A27AC9B4-4D15-D23D-890E-154382D5FCC5}" name="Matt Maloney" initials="MM" userId="S::mmaloney@bayareametro.gov::266dab6f-8976-4f77-a35c-6c7fb0217b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70A0"/>
    <a:srgbClr val="D9D9D9"/>
    <a:srgbClr val="DB728E"/>
    <a:srgbClr val="DA47E5"/>
    <a:srgbClr val="3B5EAB"/>
    <a:srgbClr val="2F528F"/>
    <a:srgbClr val="002060"/>
    <a:srgbClr val="5CB8D1"/>
    <a:srgbClr val="510F4F"/>
    <a:srgbClr val="C06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5" autoAdjust="0"/>
    <p:restoredTop sz="86392" autoAdjust="0"/>
  </p:normalViewPr>
  <p:slideViewPr>
    <p:cSldViewPr snapToGrid="0">
      <p:cViewPr varScale="1">
        <p:scale>
          <a:sx n="72" d="100"/>
          <a:sy n="72" d="100"/>
        </p:scale>
        <p:origin x="36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4B5B-4996-4F86-9CB6-05D5AB1B506E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FEB6-2475-4497-8D95-4CB0C963E0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67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FFEB6-2475-4497-8D95-4CB0C963E06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67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FFEB6-2475-4497-8D95-4CB0C963E06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63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FFEB6-2475-4497-8D95-4CB0C963E06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8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1858" y="1122363"/>
            <a:ext cx="10275376" cy="23876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76" y="3947390"/>
            <a:ext cx="548123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C014-BBD0-4AC5-B122-F446AD1E62FF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8F56-F83B-42E3-863E-098C0746C0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D0AFC4-3637-9D43-9D14-EB37D11F835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1858" y="3947390"/>
            <a:ext cx="3890628" cy="16557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291730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22C2C-A948-44C1-8D5E-38D9CD4DADF9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8F56-F83B-42E3-863E-098C0746C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59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0F8A-B4E3-4639-825F-50017D262260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8F56-F83B-42E3-863E-098C0746C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2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04" y="1401065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9285BD-C092-4941-A68F-2DA2689B941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1213" y="4589463"/>
            <a:ext cx="4370387" cy="15001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9686" y="4589463"/>
            <a:ext cx="569776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D3A8-241F-4E32-87A3-FE48FE2F78CC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C88F56-F83B-42E3-863E-098C0746C0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2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E6D6-891D-4FA9-A38A-3B8228F40E3F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8F56-F83B-42E3-863E-098C0746C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9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279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212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E846-9392-428F-81C2-8B895ABCE8E9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8F56-F83B-42E3-863E-098C0746C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05" y="365125"/>
            <a:ext cx="1096219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06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06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660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6609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D167-A44C-4731-8889-8B1446E0D803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8F56-F83B-42E3-863E-098C0746C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1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31310"/>
            <a:ext cx="110490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5B80-7708-4A6B-AE8B-60211D87F32D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fld id="{EDC88F56-F83B-42E3-863E-098C0746C0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1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F22F-AC74-4204-9E11-BE06E866EB7F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8F56-F83B-42E3-863E-098C0746C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8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6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468" y="2341283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0"/>
            <a:ext cx="6443344" cy="573459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0798-368D-4FAF-84A3-3D822B1B7051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8F56-F83B-42E3-863E-098C0746C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3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57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4657" y="232984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7" y="457201"/>
            <a:ext cx="6527285" cy="56842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BDB9-1A18-41F7-ADB3-AD4AEE87B66C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8F56-F83B-42E3-863E-098C0746C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23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976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976" y="1825625"/>
            <a:ext cx="11049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1276" y="64367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D3997-DF03-4456-B3EA-EEAE43CD4A22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9153" y="6425311"/>
            <a:ext cx="68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5680" y="6425311"/>
            <a:ext cx="9158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88F56-F83B-42E3-863E-098C0746C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3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F314562-A60B-6A65-A87D-94F46C26E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t="9107" r="9274" b="14530"/>
          <a:stretch/>
        </p:blipFill>
        <p:spPr>
          <a:xfrm>
            <a:off x="6094476" y="-429375"/>
            <a:ext cx="6861048" cy="77167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8A3BDC1-6769-724E-834D-E72436AE1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663" y="1532627"/>
            <a:ext cx="9711219" cy="32015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Briefing: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b="0" dirty="0">
                <a:solidFill>
                  <a:schemeClr val="tx2"/>
                </a:solidFill>
              </a:rPr>
              <a:t>Priority Development Area (PDA) Grant Application</a:t>
            </a: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025DEB6D-D9F4-AEB9-F97E-EA56CBEF390E}"/>
              </a:ext>
            </a:extLst>
          </p:cNvPr>
          <p:cNvSpPr txBox="1">
            <a:spLocks/>
          </p:cNvSpPr>
          <p:nvPr/>
        </p:nvSpPr>
        <p:spPr>
          <a:xfrm>
            <a:off x="1476574" y="3724585"/>
            <a:ext cx="10152408" cy="786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5F658E99-34CF-F177-2096-32A64157C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4476" y="4683990"/>
            <a:ext cx="5481234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17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 showing the location of Priority Development Areas and those Priority Development Areas that have received Planning Grants from MTC">
            <a:extLst>
              <a:ext uri="{FF2B5EF4-FFF2-40B4-BE49-F238E27FC236}">
                <a16:creationId xmlns:a16="http://schemas.microsoft.com/office/drawing/2014/main" id="{B2BBA1E7-52F0-089E-2D69-CBF5A31DA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8" b="-1"/>
          <a:stretch/>
        </p:blipFill>
        <p:spPr>
          <a:xfrm>
            <a:off x="6539015" y="1054100"/>
            <a:ext cx="5753100" cy="6106823"/>
          </a:xfrm>
          <a:prstGeom prst="rect">
            <a:avLst/>
          </a:prstGeom>
        </p:spPr>
      </p:pic>
      <p:sp>
        <p:nvSpPr>
          <p:cNvPr id="65" name="Title 1">
            <a:extLst>
              <a:ext uri="{FF2B5EF4-FFF2-40B4-BE49-F238E27FC236}">
                <a16:creationId xmlns:a16="http://schemas.microsoft.com/office/drawing/2014/main" id="{CBB1505E-0FAE-DB65-4403-0E7D6AC327BE}"/>
              </a:ext>
            </a:extLst>
          </p:cNvPr>
          <p:cNvSpPr txBox="1">
            <a:spLocks/>
          </p:cNvSpPr>
          <p:nvPr/>
        </p:nvSpPr>
        <p:spPr>
          <a:xfrm>
            <a:off x="130629" y="134033"/>
            <a:ext cx="121614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MTC Priority Development Area </a:t>
            </a:r>
            <a:br>
              <a:rPr lang="en-US" dirty="0"/>
            </a:br>
            <a:r>
              <a:rPr lang="en-US" dirty="0"/>
              <a:t>(PDA)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345D8-8273-EB1C-F9BB-BEADEA398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76" y="1537705"/>
            <a:ext cx="5946296" cy="473462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Grant funding to complete and implement plans for locally-nominated Priority Development Areas</a:t>
            </a:r>
          </a:p>
          <a:p>
            <a:r>
              <a:rPr lang="en-US" dirty="0"/>
              <a:t>80+ plans funded to date across the Bay Area</a:t>
            </a:r>
          </a:p>
          <a:p>
            <a:r>
              <a:rPr lang="en-US" dirty="0"/>
              <a:t>Three types of funding:</a:t>
            </a:r>
          </a:p>
          <a:p>
            <a:pPr lvl="1"/>
            <a:r>
              <a:rPr lang="en-US" dirty="0"/>
              <a:t>Planning Grants (up to $1.2M)</a:t>
            </a:r>
          </a:p>
          <a:p>
            <a:pPr lvl="1"/>
            <a:r>
              <a:rPr lang="en-US" dirty="0"/>
              <a:t>Plan Amendments (up to $600K)</a:t>
            </a:r>
          </a:p>
          <a:p>
            <a:pPr lvl="1"/>
            <a:r>
              <a:rPr lang="en-US" dirty="0"/>
              <a:t>Plan Implementation (up to $200K)</a:t>
            </a:r>
          </a:p>
          <a:p>
            <a:r>
              <a:rPr lang="en-US" dirty="0"/>
              <a:t>Grant funding augmented by regional staff and consultant expertise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CC290-B5A2-4242-4CCF-EA81B1D1C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8F56-F83B-42E3-863E-098C0746C050}" type="slidenum">
              <a:rPr lang="en-US" smtClean="0"/>
              <a:t>2</a:t>
            </a:fld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4BEB3D-1AC0-62C5-F499-3584E731F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04507" y="4726260"/>
            <a:ext cx="468225" cy="374580"/>
          </a:xfrm>
          <a:prstGeom prst="rect">
            <a:avLst/>
          </a:prstGeom>
          <a:solidFill>
            <a:srgbClr val="EAC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8C2CA5-129B-0FAF-2751-EA91F5153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95002" y="1337650"/>
            <a:ext cx="4683356" cy="5165760"/>
            <a:chOff x="907819" y="1337650"/>
            <a:chExt cx="4683356" cy="516576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56C80F-2F49-6BA9-5356-12D0BE231000}"/>
                </a:ext>
              </a:extLst>
            </p:cNvPr>
            <p:cNvSpPr txBox="1"/>
            <p:nvPr/>
          </p:nvSpPr>
          <p:spPr>
            <a:xfrm>
              <a:off x="1441638" y="4363247"/>
              <a:ext cx="10042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>
                  <a:cs typeface="Leelawadee" panose="020B0502040204020203" pitchFamily="34" charset="-34"/>
                </a:rPr>
                <a:t>San </a:t>
              </a:r>
            </a:p>
            <a:p>
              <a:pPr algn="r"/>
              <a:r>
                <a:rPr lang="en-US" sz="1000" dirty="0">
                  <a:cs typeface="Leelawadee" panose="020B0502040204020203" pitchFamily="34" charset="-34"/>
                </a:rPr>
                <a:t>Mateo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5DA13F2-C406-3AF2-62FB-EE5F1AC00A80}"/>
                </a:ext>
              </a:extLst>
            </p:cNvPr>
            <p:cNvGrpSpPr/>
            <p:nvPr/>
          </p:nvGrpSpPr>
          <p:grpSpPr>
            <a:xfrm>
              <a:off x="907819" y="1337650"/>
              <a:ext cx="4683356" cy="5165760"/>
              <a:chOff x="907819" y="1337650"/>
              <a:chExt cx="4683356" cy="5165760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8AD6E1-B342-D98D-4867-5B5F2DB7199F}"/>
                  </a:ext>
                </a:extLst>
              </p:cNvPr>
              <p:cNvSpPr txBox="1"/>
              <p:nvPr/>
            </p:nvSpPr>
            <p:spPr>
              <a:xfrm>
                <a:off x="1023730" y="3757016"/>
                <a:ext cx="10042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dirty="0">
                    <a:cs typeface="Leelawadee" panose="020B0502040204020203" pitchFamily="34" charset="-34"/>
                  </a:rPr>
                  <a:t>San </a:t>
                </a:r>
              </a:p>
              <a:p>
                <a:pPr algn="r"/>
                <a:r>
                  <a:rPr lang="en-US" sz="1000" dirty="0">
                    <a:cs typeface="Leelawadee" panose="020B0502040204020203" pitchFamily="34" charset="-34"/>
                  </a:rPr>
                  <a:t>Francisco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0927A24-62A9-B2E2-0BCD-2F1965472B9F}"/>
                  </a:ext>
                </a:extLst>
              </p:cNvPr>
              <p:cNvSpPr txBox="1"/>
              <p:nvPr/>
            </p:nvSpPr>
            <p:spPr>
              <a:xfrm>
                <a:off x="3825886" y="5115507"/>
                <a:ext cx="10042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cs typeface="Leelawadee" panose="020B0502040204020203" pitchFamily="34" charset="-34"/>
                  </a:rPr>
                  <a:t>San</a:t>
                </a:r>
              </a:p>
              <a:p>
                <a:r>
                  <a:rPr lang="en-US" sz="1000" dirty="0">
                    <a:cs typeface="Leelawadee" panose="020B0502040204020203" pitchFamily="34" charset="-34"/>
                  </a:rPr>
                  <a:t>Jose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82C4715-5DE9-3264-BDCD-D45C41945257}"/>
                  </a:ext>
                </a:extLst>
              </p:cNvPr>
              <p:cNvSpPr txBox="1"/>
              <p:nvPr/>
            </p:nvSpPr>
            <p:spPr>
              <a:xfrm>
                <a:off x="1409924" y="1337650"/>
                <a:ext cx="10042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cs typeface="Leelawadee" panose="020B0502040204020203" pitchFamily="34" charset="-34"/>
                  </a:rPr>
                  <a:t>Santa</a:t>
                </a:r>
              </a:p>
              <a:p>
                <a:r>
                  <a:rPr lang="en-US" sz="1000" dirty="0">
                    <a:cs typeface="Leelawadee" panose="020B0502040204020203" pitchFamily="34" charset="-34"/>
                  </a:rPr>
                  <a:t>Rosa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813671D-FE09-9A78-65F8-41EA2A0492EB}"/>
                  </a:ext>
                </a:extLst>
              </p:cNvPr>
              <p:cNvSpPr txBox="1"/>
              <p:nvPr/>
            </p:nvSpPr>
            <p:spPr>
              <a:xfrm>
                <a:off x="3155971" y="3280931"/>
                <a:ext cx="10042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cs typeface="Leelawadee" panose="020B0502040204020203" pitchFamily="34" charset="-34"/>
                  </a:rPr>
                  <a:t>Walnut</a:t>
                </a:r>
              </a:p>
              <a:p>
                <a:r>
                  <a:rPr lang="en-US" sz="1000" dirty="0">
                    <a:cs typeface="Leelawadee" panose="020B0502040204020203" pitchFamily="34" charset="-34"/>
                  </a:rPr>
                  <a:t>Creek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50A5B14-6582-A4FE-ADD4-2FFB70134FB7}"/>
                  </a:ext>
                </a:extLst>
              </p:cNvPr>
              <p:cNvSpPr txBox="1"/>
              <p:nvPr/>
            </p:nvSpPr>
            <p:spPr>
              <a:xfrm>
                <a:off x="2688766" y="3673437"/>
                <a:ext cx="100421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cs typeface="Leelawadee" panose="020B0502040204020203" pitchFamily="34" charset="-34"/>
                  </a:rPr>
                  <a:t>Oakland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A554A65-DE25-90A0-F896-17414EE2C7A9}"/>
                  </a:ext>
                </a:extLst>
              </p:cNvPr>
              <p:cNvSpPr txBox="1"/>
              <p:nvPr/>
            </p:nvSpPr>
            <p:spPr>
              <a:xfrm>
                <a:off x="2233994" y="5193519"/>
                <a:ext cx="10042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dirty="0">
                    <a:cs typeface="Leelawadee" panose="020B0502040204020203" pitchFamily="34" charset="-34"/>
                  </a:rPr>
                  <a:t>Mountain View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DC2B82A-2C33-8FB8-4DF8-B8D5D92FB7D3}"/>
                  </a:ext>
                </a:extLst>
              </p:cNvPr>
              <p:cNvSpPr txBox="1"/>
              <p:nvPr/>
            </p:nvSpPr>
            <p:spPr>
              <a:xfrm>
                <a:off x="2688766" y="1915540"/>
                <a:ext cx="100421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cs typeface="Leelawadee" panose="020B0502040204020203" pitchFamily="34" charset="-34"/>
                  </a:rPr>
                  <a:t>Fairfield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CF20587-A0BC-9A81-D8C2-10CB814357CC}"/>
                  </a:ext>
                </a:extLst>
              </p:cNvPr>
              <p:cNvSpPr txBox="1"/>
              <p:nvPr/>
            </p:nvSpPr>
            <p:spPr>
              <a:xfrm>
                <a:off x="3564188" y="3124242"/>
                <a:ext cx="100421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cs typeface="Leelawadee" panose="020B0502040204020203" pitchFamily="34" charset="-34"/>
                  </a:rPr>
                  <a:t>Antioch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5A94EE1-7219-E5AB-B609-6ED5FDB5CD9E}"/>
                  </a:ext>
                </a:extLst>
              </p:cNvPr>
              <p:cNvSpPr txBox="1"/>
              <p:nvPr/>
            </p:nvSpPr>
            <p:spPr>
              <a:xfrm>
                <a:off x="907819" y="2890572"/>
                <a:ext cx="10042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dirty="0">
                    <a:cs typeface="Leelawadee" panose="020B0502040204020203" pitchFamily="34" charset="-34"/>
                  </a:rPr>
                  <a:t>San</a:t>
                </a:r>
              </a:p>
              <a:p>
                <a:pPr algn="r"/>
                <a:r>
                  <a:rPr lang="en-US" sz="1000" dirty="0">
                    <a:cs typeface="Leelawadee" panose="020B0502040204020203" pitchFamily="34" charset="-34"/>
                  </a:rPr>
                  <a:t>Rafael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822C7A6-5B95-78AA-861E-68EBB982BB68}"/>
                  </a:ext>
                </a:extLst>
              </p:cNvPr>
              <p:cNvSpPr txBox="1"/>
              <p:nvPr/>
            </p:nvSpPr>
            <p:spPr>
              <a:xfrm>
                <a:off x="3394619" y="4360140"/>
                <a:ext cx="100421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cs typeface="Leelawadee" panose="020B0502040204020203" pitchFamily="34" charset="-34"/>
                  </a:rPr>
                  <a:t>Fremont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5BC198A-4DE5-6CF4-8FDF-7FF785739917}"/>
                  </a:ext>
                </a:extLst>
              </p:cNvPr>
              <p:cNvSpPr txBox="1"/>
              <p:nvPr/>
            </p:nvSpPr>
            <p:spPr>
              <a:xfrm>
                <a:off x="3948546" y="4110632"/>
                <a:ext cx="100421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cs typeface="Leelawadee" panose="020B0502040204020203" pitchFamily="34" charset="-34"/>
                  </a:rPr>
                  <a:t>Livermore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9E300B2-D638-FF51-E9C8-22633A333665}"/>
                  </a:ext>
                </a:extLst>
              </p:cNvPr>
              <p:cNvSpPr txBox="1"/>
              <p:nvPr/>
            </p:nvSpPr>
            <p:spPr>
              <a:xfrm>
                <a:off x="4586965" y="6257189"/>
                <a:ext cx="100421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cs typeface="Leelawadee" panose="020B0502040204020203" pitchFamily="34" charset="-34"/>
                  </a:rPr>
                  <a:t>Gilroy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AD0EAFC-7674-D8FD-7D0D-981B770D6AAA}"/>
                  </a:ext>
                </a:extLst>
              </p:cNvPr>
              <p:cNvSpPr txBox="1"/>
              <p:nvPr/>
            </p:nvSpPr>
            <p:spPr>
              <a:xfrm>
                <a:off x="2445848" y="3190654"/>
                <a:ext cx="100421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cs typeface="Leelawadee" panose="020B0502040204020203" pitchFamily="34" charset="-34"/>
                  </a:rPr>
                  <a:t>Richmond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844771-F348-8BAC-2028-2244FAFF0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95475" y="4715250"/>
            <a:ext cx="24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PDAs</a:t>
            </a:r>
          </a:p>
        </p:txBody>
      </p:sp>
    </p:spTree>
    <p:extLst>
      <p:ext uri="{BB962C8B-B14F-4D97-AF65-F5344CB8AC3E}">
        <p14:creationId xmlns:p14="http://schemas.microsoft.com/office/powerpoint/2010/main" val="226098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1265-D06B-AE20-0ECC-97163166A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PDA Grants: Program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75B5D-5CD5-BF7E-CB70-D2D3C1F39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76" y="1690688"/>
            <a:ext cx="7810545" cy="4734623"/>
          </a:xfrm>
        </p:spPr>
        <p:txBody>
          <a:bodyPr>
            <a:normAutofit/>
          </a:bodyPr>
          <a:lstStyle/>
          <a:p>
            <a:r>
              <a:rPr lang="en-US" b="1" dirty="0"/>
              <a:t>Priorities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Increase production, preservation, and protection of affordable and mixed-income housing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Reduce vehicle miles travelled by maximizing transit, walk, and bicycle trips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Create streets that are safe for everyone and expand transportation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328C2-3F39-EE8A-2E23-B065F655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8F56-F83B-42E3-863E-098C0746C050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6FC0A-E327-B451-EF3B-3124C90821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49" t="14747" r="36103" b="19391"/>
          <a:stretch/>
        </p:blipFill>
        <p:spPr>
          <a:xfrm>
            <a:off x="16782818" y="2204210"/>
            <a:ext cx="3697995" cy="37075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icture containing outdoor, building, sky, city&#10;&#10;Description automatically generated">
            <a:extLst>
              <a:ext uri="{FF2B5EF4-FFF2-40B4-BE49-F238E27FC236}">
                <a16:creationId xmlns:a16="http://schemas.microsoft.com/office/drawing/2014/main" id="{C0120647-609F-8843-960D-B5C8EE7A4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21" y="1425866"/>
            <a:ext cx="3601167" cy="2689760"/>
          </a:xfrm>
          <a:prstGeom prst="rect">
            <a:avLst/>
          </a:prstGeom>
        </p:spPr>
      </p:pic>
      <p:pic>
        <p:nvPicPr>
          <p:cNvPr id="11" name="Picture 10" descr="A picture containing outdoor, park&#10;&#10;Description automatically generated">
            <a:extLst>
              <a:ext uri="{FF2B5EF4-FFF2-40B4-BE49-F238E27FC236}">
                <a16:creationId xmlns:a16="http://schemas.microsoft.com/office/drawing/2014/main" id="{C5FACF95-2183-F6E7-046D-7C440F2D0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21" y="4183191"/>
            <a:ext cx="3601167" cy="260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82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1265-D06B-AE20-0ECC-97163166A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PDA Grants: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75B5D-5CD5-BF7E-CB70-D2D3C1F39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76" y="1690688"/>
            <a:ext cx="7810545" cy="4734623"/>
          </a:xfrm>
        </p:spPr>
        <p:txBody>
          <a:bodyPr>
            <a:normAutofit/>
          </a:bodyPr>
          <a:lstStyle/>
          <a:p>
            <a:r>
              <a:rPr lang="en-US" b="1" dirty="0"/>
              <a:t>Requirements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Minimum expectation for plans:</a:t>
            </a:r>
            <a:r>
              <a:rPr lang="en-US" b="1" dirty="0"/>
              <a:t> </a:t>
            </a:r>
            <a:r>
              <a:rPr lang="en-US" dirty="0"/>
              <a:t>Development &amp; Public Realm Standards; Capital Improvements list and funding strategy; Zoning &amp; General Plan amendments; Equity policies; Community engagement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Commitment to meeting applicable state and regional policies, such as MTC’s Transit-Oriented Communities Policy.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Evidence of local support: Council Resolution and/or Briefing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328C2-3F39-EE8A-2E23-B065F655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8F56-F83B-42E3-863E-098C0746C050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6FC0A-E327-B451-EF3B-3124C90821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49" t="14747" r="36103" b="19391"/>
          <a:stretch/>
        </p:blipFill>
        <p:spPr>
          <a:xfrm>
            <a:off x="16782818" y="2204210"/>
            <a:ext cx="3697995" cy="37075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icture containing outdoor, building, sky, city&#10;&#10;Description automatically generated">
            <a:extLst>
              <a:ext uri="{FF2B5EF4-FFF2-40B4-BE49-F238E27FC236}">
                <a16:creationId xmlns:a16="http://schemas.microsoft.com/office/drawing/2014/main" id="{C0120647-609F-8843-960D-B5C8EE7A4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21" y="1425866"/>
            <a:ext cx="3601167" cy="2689760"/>
          </a:xfrm>
          <a:prstGeom prst="rect">
            <a:avLst/>
          </a:prstGeom>
        </p:spPr>
      </p:pic>
      <p:pic>
        <p:nvPicPr>
          <p:cNvPr id="11" name="Picture 10" descr="A picture containing outdoor, park&#10;&#10;Description automatically generated">
            <a:extLst>
              <a:ext uri="{FF2B5EF4-FFF2-40B4-BE49-F238E27FC236}">
                <a16:creationId xmlns:a16="http://schemas.microsoft.com/office/drawing/2014/main" id="{C5FACF95-2183-F6E7-046D-7C440F2D0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21" y="4183191"/>
            <a:ext cx="3601167" cy="260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44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71900-7F1B-D925-7104-BF220AD3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[Insert Jurisdiction Name]’s PDAs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90D24-E552-5689-7888-37CEDA3ED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[Optional: insert slide(s) that lists/describes the jurisdiction’s PDA(s)]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4B36E-E96C-EECD-F315-27B145A24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8F56-F83B-42E3-863E-098C0746C05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2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0EC1-865F-298D-77C0-305EFC77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[Insert PDA Name] Grant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6F7F6-E2BC-B75A-5CA5-48612AC15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Insert slide(s) that describe the jurisdiction’s grant proposal, potentially including:</a:t>
            </a:r>
          </a:p>
          <a:p>
            <a:r>
              <a:rPr lang="en-US" i="1" dirty="0"/>
              <a:t>PDA(s) targeted</a:t>
            </a:r>
          </a:p>
          <a:p>
            <a:r>
              <a:rPr lang="en-US" i="1" dirty="0"/>
              <a:t>Type of planning process (Complete Plan, Plan Amendment, Plan Implementation</a:t>
            </a:r>
          </a:p>
          <a:p>
            <a:r>
              <a:rPr lang="en-US" i="1" dirty="0"/>
              <a:t>Amount requested</a:t>
            </a:r>
          </a:p>
          <a:p>
            <a:r>
              <a:rPr lang="en-US" i="1" dirty="0"/>
              <a:t>Goals/expected outcomes</a:t>
            </a:r>
          </a:p>
          <a:p>
            <a:r>
              <a:rPr lang="en-US" i="1" dirty="0"/>
              <a:t>How proposal will meet minimum requirements (including MTC’s TOC Policy, if applicable)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06661-388C-8692-7708-F5C84073D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8F56-F83B-42E3-863E-098C0746C05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76582-B464-3931-A18F-B825ECC99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48B21-F325-58C6-AC2B-CA033E1DE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December 2, 2022: </a:t>
            </a:r>
            <a:r>
              <a:rPr lang="en-US" dirty="0"/>
              <a:t>MTC released Call for Projects</a:t>
            </a:r>
            <a:endParaRPr lang="en-US" b="1" dirty="0"/>
          </a:p>
          <a:p>
            <a:r>
              <a:rPr lang="en-US" b="1" dirty="0"/>
              <a:t>February 12, 2023: </a:t>
            </a:r>
            <a:r>
              <a:rPr lang="en-US" dirty="0"/>
              <a:t>Applications due</a:t>
            </a:r>
          </a:p>
          <a:p>
            <a:r>
              <a:rPr lang="en-US" b="1" dirty="0"/>
              <a:t>May 2023: </a:t>
            </a:r>
            <a:r>
              <a:rPr lang="en-US" dirty="0"/>
              <a:t>Awards announced (anticipated)</a:t>
            </a:r>
          </a:p>
          <a:p>
            <a:r>
              <a:rPr lang="en-US" b="1" dirty="0"/>
              <a:t>November 2023: </a:t>
            </a:r>
            <a:r>
              <a:rPr lang="en-US" dirty="0"/>
              <a:t>Last date to launch grant-funded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07C0F-46C5-0847-A733-6A016564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8F56-F83B-42E3-863E-098C0746C05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460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PBA 2050">
      <a:dk1>
        <a:srgbClr val="000000"/>
      </a:dk1>
      <a:lt1>
        <a:srgbClr val="FFFFFF"/>
      </a:lt1>
      <a:dk2>
        <a:srgbClr val="3B5EAB"/>
      </a:dk2>
      <a:lt2>
        <a:srgbClr val="E7E6E6"/>
      </a:lt2>
      <a:accent1>
        <a:srgbClr val="5CB8D1"/>
      </a:accent1>
      <a:accent2>
        <a:srgbClr val="D6401F"/>
      </a:accent2>
      <a:accent3>
        <a:srgbClr val="E86624"/>
      </a:accent3>
      <a:accent4>
        <a:srgbClr val="F2B01F"/>
      </a:accent4>
      <a:accent5>
        <a:srgbClr val="1CC17A"/>
      </a:accent5>
      <a:accent6>
        <a:srgbClr val="0F999E"/>
      </a:accent6>
      <a:hlink>
        <a:srgbClr val="B53B99"/>
      </a:hlink>
      <a:folHlink>
        <a:srgbClr val="9CAA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C-ABAG _Accessible-Generic_1-2022.potx" id="{A85C2EFD-5310-2248-ADFF-B337EAC7B7CE}" vid="{F6E1BBD6-C742-D444-870C-090E93BF8D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8458</TotalTime>
  <Words>336</Words>
  <Application>Microsoft Office PowerPoint</Application>
  <PresentationFormat>Widescreen</PresentationFormat>
  <Paragraphs>63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1_Office Theme</vt:lpstr>
      <vt:lpstr>Briefing: Priority Development Area (PDA) Grant Application</vt:lpstr>
      <vt:lpstr>PowerPoint Presentation</vt:lpstr>
      <vt:lpstr>PDA Grants: Program Priorities</vt:lpstr>
      <vt:lpstr>PDA Grants: Requirements</vt:lpstr>
      <vt:lpstr>[Insert Jurisdiction Name]’s PDAs</vt:lpstr>
      <vt:lpstr>[Insert PDA Name] Grant Proposal</vt:lpstr>
      <vt:lpstr>Key 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Shorett</dc:creator>
  <cp:lastModifiedBy>Mark Shorett</cp:lastModifiedBy>
  <cp:revision>162</cp:revision>
  <dcterms:created xsi:type="dcterms:W3CDTF">2022-08-26T20:42:41Z</dcterms:created>
  <dcterms:modified xsi:type="dcterms:W3CDTF">2022-12-01T03:31:19Z</dcterms:modified>
</cp:coreProperties>
</file>